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2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0"/>
  </p:notesMasterIdLst>
  <p:sldIdLst>
    <p:sldId id="307" r:id="rId2"/>
    <p:sldId id="368" r:id="rId3"/>
    <p:sldId id="370" r:id="rId4"/>
    <p:sldId id="369" r:id="rId5"/>
    <p:sldId id="339" r:id="rId6"/>
    <p:sldId id="342" r:id="rId7"/>
    <p:sldId id="449" r:id="rId8"/>
    <p:sldId id="450" r:id="rId9"/>
    <p:sldId id="451" r:id="rId10"/>
    <p:sldId id="344" r:id="rId11"/>
    <p:sldId id="452" r:id="rId12"/>
    <p:sldId id="400" r:id="rId13"/>
    <p:sldId id="453" r:id="rId14"/>
    <p:sldId id="454" r:id="rId15"/>
    <p:sldId id="455" r:id="rId16"/>
    <p:sldId id="456" r:id="rId17"/>
    <p:sldId id="457" r:id="rId18"/>
    <p:sldId id="438" r:id="rId19"/>
    <p:sldId id="458" r:id="rId20"/>
    <p:sldId id="340" r:id="rId21"/>
    <p:sldId id="373" r:id="rId22"/>
    <p:sldId id="445" r:id="rId23"/>
    <p:sldId id="459" r:id="rId24"/>
    <p:sldId id="371" r:id="rId25"/>
    <p:sldId id="460" r:id="rId26"/>
    <p:sldId id="384" r:id="rId27"/>
    <p:sldId id="461" r:id="rId28"/>
    <p:sldId id="462" r:id="rId29"/>
    <p:sldId id="463" r:id="rId30"/>
    <p:sldId id="465" r:id="rId31"/>
    <p:sldId id="464" r:id="rId32"/>
    <p:sldId id="466" r:id="rId33"/>
    <p:sldId id="467" r:id="rId34"/>
    <p:sldId id="406" r:id="rId35"/>
    <p:sldId id="446" r:id="rId36"/>
    <p:sldId id="447" r:id="rId37"/>
    <p:sldId id="385" r:id="rId38"/>
    <p:sldId id="331" r:id="rId39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54" userDrawn="1">
          <p15:clr>
            <a:srgbClr val="A4A3A4"/>
          </p15:clr>
        </p15:guide>
        <p15:guide id="2" pos="7216" userDrawn="1">
          <p15:clr>
            <a:srgbClr val="A4A3A4"/>
          </p15:clr>
        </p15:guide>
        <p15:guide id="4" orient="horz" pos="640" userDrawn="1">
          <p15:clr>
            <a:srgbClr val="A4A3A4"/>
          </p15:clr>
        </p15:guide>
        <p15:guide id="5" orient="horz" pos="3891" userDrawn="1">
          <p15:clr>
            <a:srgbClr val="A4A3A4"/>
          </p15:clr>
        </p15:guide>
        <p15:guide id="6" orient="horz" pos="37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6693"/>
    <a:srgbClr val="ED7D31"/>
    <a:srgbClr val="47ACDC"/>
    <a:srgbClr val="FAFFFF"/>
    <a:srgbClr val="FEFFFF"/>
    <a:srgbClr val="C3E4F2"/>
    <a:srgbClr val="DEF0F8"/>
    <a:srgbClr val="46ACDB"/>
    <a:srgbClr val="F6BE98"/>
    <a:srgbClr val="0F60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732" y="330"/>
      </p:cViewPr>
      <p:guideLst>
        <p:guide pos="354"/>
        <p:guide pos="7216"/>
        <p:guide orient="horz" pos="640"/>
        <p:guide orient="horz" pos="3891"/>
        <p:guide orient="horz" pos="37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35F7FA-1D5F-4B60-8689-4C8381B1CEDC}" type="doc">
      <dgm:prSet loTypeId="urn:microsoft.com/office/officeart/2005/8/layout/vList2#4" loCatId="list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EA9490CF-B859-4141-837A-1D4A6746AA49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>
              <a:sym typeface="+mn-ea"/>
            </a:rPr>
            <a:t>任务</a:t>
          </a:r>
          <a:r>
            <a:rPr lang="en-US" altLang="zh-CN" dirty="0" smtClean="0">
              <a:sym typeface="+mn-ea"/>
            </a:rPr>
            <a:t>4</a:t>
          </a:r>
          <a:r>
            <a:rPr lang="zh-CN" altLang="en-US" dirty="0" smtClean="0">
              <a:sym typeface="+mn-ea"/>
            </a:rPr>
            <a:t>-</a:t>
          </a:r>
          <a:r>
            <a:rPr lang="zh-CN" altLang="en-US" dirty="0">
              <a:sym typeface="+mn-ea"/>
            </a:rPr>
            <a:t>1</a:t>
          </a:r>
          <a:endParaRPr lang="zh-CN" altLang="en-US" dirty="0"/>
        </a:p>
      </dgm:t>
    </dgm:pt>
    <dgm:pt modelId="{182DCE9F-4626-4193-B2B4-0CCF25747DA8}" type="parTrans" cxnId="{B3D6CB0A-A1E7-476B-808D-84F0C1555C32}">
      <dgm:prSet/>
      <dgm:spPr/>
      <dgm:t>
        <a:bodyPr/>
        <a:lstStyle/>
        <a:p>
          <a:endParaRPr lang="zh-CN" altLang="en-US"/>
        </a:p>
      </dgm:t>
    </dgm:pt>
    <dgm:pt modelId="{20E57596-7E32-460F-85A2-AA181D20A67B}" type="sibTrans" cxnId="{B3D6CB0A-A1E7-476B-808D-84F0C1555C32}">
      <dgm:prSet/>
      <dgm:spPr/>
      <dgm:t>
        <a:bodyPr/>
        <a:lstStyle/>
        <a:p>
          <a:endParaRPr lang="zh-CN" altLang="en-US"/>
        </a:p>
      </dgm:t>
    </dgm:pt>
    <dgm:pt modelId="{E2F866C8-322C-47A7-B633-703C4112826F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 dirty="0" smtClean="0">
              <a:sym typeface="+mn-ea"/>
            </a:rPr>
            <a:t>索引</a:t>
          </a:r>
          <a:endParaRPr lang="zh-CN" altLang="en-US" dirty="0">
            <a:sym typeface="+mn-ea"/>
          </a:endParaRPr>
        </a:p>
      </dgm:t>
    </dgm:pt>
    <dgm:pt modelId="{9E81CED7-86DC-4713-AF35-B4B8640352B8}" type="parTrans" cxnId="{6D67701A-5C40-4624-91D9-CB9C246B6E83}">
      <dgm:prSet/>
      <dgm:spPr/>
      <dgm:t>
        <a:bodyPr/>
        <a:lstStyle/>
        <a:p>
          <a:endParaRPr lang="zh-CN" altLang="en-US"/>
        </a:p>
      </dgm:t>
    </dgm:pt>
    <dgm:pt modelId="{B29B00E5-D3BA-4D5C-890D-999070FEB1C1}" type="sibTrans" cxnId="{6D67701A-5C40-4624-91D9-CB9C246B6E83}">
      <dgm:prSet/>
      <dgm:spPr/>
      <dgm:t>
        <a:bodyPr/>
        <a:lstStyle/>
        <a:p>
          <a:endParaRPr lang="zh-CN" altLang="en-US"/>
        </a:p>
      </dgm:t>
    </dgm:pt>
    <dgm:pt modelId="{694CA7C6-15F6-4B47-8E24-FE5C56E26217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>
              <a:sym typeface="+mn-ea"/>
            </a:rPr>
            <a:t>任务</a:t>
          </a:r>
          <a:r>
            <a:rPr lang="en-US" altLang="zh-CN" dirty="0" smtClean="0">
              <a:sym typeface="+mn-ea"/>
            </a:rPr>
            <a:t>4</a:t>
          </a:r>
          <a:r>
            <a:rPr lang="zh-CN" altLang="en-US" dirty="0" smtClean="0">
              <a:sym typeface="+mn-ea"/>
            </a:rPr>
            <a:t>-</a:t>
          </a:r>
          <a:r>
            <a:rPr lang="zh-CN" altLang="en-US" dirty="0">
              <a:sym typeface="+mn-ea"/>
            </a:rPr>
            <a:t>2</a:t>
          </a:r>
          <a:endParaRPr lang="zh-CN" altLang="en-US" dirty="0"/>
        </a:p>
      </dgm:t>
    </dgm:pt>
    <dgm:pt modelId="{DD6AD0C1-F31D-45FC-B3EE-30CC8DA6BB12}" type="parTrans" cxnId="{215C0FA0-C1A8-4E09-A27D-935B4670AEFB}">
      <dgm:prSet/>
      <dgm:spPr/>
      <dgm:t>
        <a:bodyPr/>
        <a:lstStyle/>
        <a:p>
          <a:endParaRPr lang="zh-CN" altLang="en-US"/>
        </a:p>
      </dgm:t>
    </dgm:pt>
    <dgm:pt modelId="{2479F4EA-2543-4E1B-9F8F-C548098DF679}" type="sibTrans" cxnId="{215C0FA0-C1A8-4E09-A27D-935B4670AEFB}">
      <dgm:prSet/>
      <dgm:spPr/>
      <dgm:t>
        <a:bodyPr/>
        <a:lstStyle/>
        <a:p>
          <a:endParaRPr lang="zh-CN" altLang="en-US"/>
        </a:p>
      </dgm:t>
    </dgm:pt>
    <dgm:pt modelId="{5BDF3335-0B07-4A07-85F7-BEF0E4DD57D4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 dirty="0" smtClean="0">
              <a:sym typeface="+mn-ea"/>
            </a:rPr>
            <a:t>视图</a:t>
          </a:r>
          <a:endParaRPr lang="zh-CN" altLang="en-US" dirty="0">
            <a:sym typeface="+mn-ea"/>
          </a:endParaRPr>
        </a:p>
      </dgm:t>
    </dgm:pt>
    <dgm:pt modelId="{3D8C5A5F-5449-40E0-9968-B2A24CD48D59}" type="parTrans" cxnId="{251A14A2-C68A-4847-B506-63DCF385DD32}">
      <dgm:prSet/>
      <dgm:spPr/>
      <dgm:t>
        <a:bodyPr/>
        <a:lstStyle/>
        <a:p>
          <a:endParaRPr lang="zh-CN" altLang="en-US"/>
        </a:p>
      </dgm:t>
    </dgm:pt>
    <dgm:pt modelId="{C3EB0B90-7374-4F49-877F-E5A518A11115}" type="sibTrans" cxnId="{251A14A2-C68A-4847-B506-63DCF385DD32}">
      <dgm:prSet/>
      <dgm:spPr/>
      <dgm:t>
        <a:bodyPr/>
        <a:lstStyle/>
        <a:p>
          <a:endParaRPr lang="zh-CN" altLang="en-US"/>
        </a:p>
      </dgm:t>
    </dgm:pt>
    <dgm:pt modelId="{7EBC2B5E-0208-4570-99BE-61F14D8CFDE7}" type="pres">
      <dgm:prSet presAssocID="{4935F7FA-1D5F-4B60-8689-4C8381B1CED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E62794C-1607-4733-ADCA-906674A22343}" type="pres">
      <dgm:prSet presAssocID="{EA9490CF-B859-4141-837A-1D4A6746AA4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57A0D3-8728-40A5-B79E-F7D5C3A120C7}" type="pres">
      <dgm:prSet presAssocID="{EA9490CF-B859-4141-837A-1D4A6746AA49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F3467F-589A-42D1-9134-3E95797766A2}" type="pres">
      <dgm:prSet presAssocID="{694CA7C6-15F6-4B47-8E24-FE5C56E2621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C6C0C8-D2B1-4ACB-B170-96A2C2FB0436}" type="pres">
      <dgm:prSet presAssocID="{694CA7C6-15F6-4B47-8E24-FE5C56E26217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D67701A-5C40-4624-91D9-CB9C246B6E83}" srcId="{EA9490CF-B859-4141-837A-1D4A6746AA49}" destId="{E2F866C8-322C-47A7-B633-703C4112826F}" srcOrd="0" destOrd="0" parTransId="{9E81CED7-86DC-4713-AF35-B4B8640352B8}" sibTransId="{B29B00E5-D3BA-4D5C-890D-999070FEB1C1}"/>
    <dgm:cxn modelId="{BFBFD507-E3DE-4C0F-B0BD-23E54F43BA1C}" type="presOf" srcId="{5BDF3335-0B07-4A07-85F7-BEF0E4DD57D4}" destId="{50C6C0C8-D2B1-4ACB-B170-96A2C2FB0436}" srcOrd="0" destOrd="0" presId="urn:microsoft.com/office/officeart/2005/8/layout/vList2#4"/>
    <dgm:cxn modelId="{177C8B4F-43FD-4E65-B5D4-A37B82601348}" type="presOf" srcId="{694CA7C6-15F6-4B47-8E24-FE5C56E26217}" destId="{16F3467F-589A-42D1-9134-3E95797766A2}" srcOrd="0" destOrd="0" presId="urn:microsoft.com/office/officeart/2005/8/layout/vList2#4"/>
    <dgm:cxn modelId="{BA97387D-961C-490B-AA87-3191126E64FD}" type="presOf" srcId="{E2F866C8-322C-47A7-B633-703C4112826F}" destId="{3B57A0D3-8728-40A5-B79E-F7D5C3A120C7}" srcOrd="0" destOrd="0" presId="urn:microsoft.com/office/officeart/2005/8/layout/vList2#4"/>
    <dgm:cxn modelId="{251A14A2-C68A-4847-B506-63DCF385DD32}" srcId="{694CA7C6-15F6-4B47-8E24-FE5C56E26217}" destId="{5BDF3335-0B07-4A07-85F7-BEF0E4DD57D4}" srcOrd="0" destOrd="0" parTransId="{3D8C5A5F-5449-40E0-9968-B2A24CD48D59}" sibTransId="{C3EB0B90-7374-4F49-877F-E5A518A11115}"/>
    <dgm:cxn modelId="{8D7B1E01-D5CD-46C1-A84A-1040926AA2B0}" type="presOf" srcId="{4935F7FA-1D5F-4B60-8689-4C8381B1CEDC}" destId="{7EBC2B5E-0208-4570-99BE-61F14D8CFDE7}" srcOrd="0" destOrd="0" presId="urn:microsoft.com/office/officeart/2005/8/layout/vList2#4"/>
    <dgm:cxn modelId="{215C0FA0-C1A8-4E09-A27D-935B4670AEFB}" srcId="{4935F7FA-1D5F-4B60-8689-4C8381B1CEDC}" destId="{694CA7C6-15F6-4B47-8E24-FE5C56E26217}" srcOrd="1" destOrd="0" parTransId="{DD6AD0C1-F31D-45FC-B3EE-30CC8DA6BB12}" sibTransId="{2479F4EA-2543-4E1B-9F8F-C548098DF679}"/>
    <dgm:cxn modelId="{B3D6CB0A-A1E7-476B-808D-84F0C1555C32}" srcId="{4935F7FA-1D5F-4B60-8689-4C8381B1CEDC}" destId="{EA9490CF-B859-4141-837A-1D4A6746AA49}" srcOrd="0" destOrd="0" parTransId="{182DCE9F-4626-4193-B2B4-0CCF25747DA8}" sibTransId="{20E57596-7E32-460F-85A2-AA181D20A67B}"/>
    <dgm:cxn modelId="{44945AD8-D48A-401C-B9DF-8333EFFC2464}" type="presOf" srcId="{EA9490CF-B859-4141-837A-1D4A6746AA49}" destId="{3E62794C-1607-4733-ADCA-906674A22343}" srcOrd="0" destOrd="0" presId="urn:microsoft.com/office/officeart/2005/8/layout/vList2#4"/>
    <dgm:cxn modelId="{F3EF14C6-1415-4BBF-B187-6A7DA747380F}" type="presParOf" srcId="{7EBC2B5E-0208-4570-99BE-61F14D8CFDE7}" destId="{3E62794C-1607-4733-ADCA-906674A22343}" srcOrd="0" destOrd="0" presId="urn:microsoft.com/office/officeart/2005/8/layout/vList2#4"/>
    <dgm:cxn modelId="{662F66A3-8585-4230-B63F-21D511BB4C79}" type="presParOf" srcId="{7EBC2B5E-0208-4570-99BE-61F14D8CFDE7}" destId="{3B57A0D3-8728-40A5-B79E-F7D5C3A120C7}" srcOrd="1" destOrd="0" presId="urn:microsoft.com/office/officeart/2005/8/layout/vList2#4"/>
    <dgm:cxn modelId="{62BF33EE-EDE6-4992-A2BB-BA2EF548F7E3}" type="presParOf" srcId="{7EBC2B5E-0208-4570-99BE-61F14D8CFDE7}" destId="{16F3467F-589A-42D1-9134-3E95797766A2}" srcOrd="2" destOrd="0" presId="urn:microsoft.com/office/officeart/2005/8/layout/vList2#4"/>
    <dgm:cxn modelId="{E35F8047-C095-49C9-ACB7-B2CC2294E81A}" type="presParOf" srcId="{7EBC2B5E-0208-4570-99BE-61F14D8CFDE7}" destId="{50C6C0C8-D2B1-4ACB-B170-96A2C2FB0436}" srcOrd="3" destOrd="0" presId="urn:microsoft.com/office/officeart/2005/8/layout/vList2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62794C-1607-4733-ADCA-906674A22343}">
      <dsp:nvSpPr>
        <dsp:cNvPr id="0" name=""/>
        <dsp:cNvSpPr/>
      </dsp:nvSpPr>
      <dsp:spPr bwMode="white">
        <a:xfrm>
          <a:off x="0" y="19102"/>
          <a:ext cx="9066530" cy="954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kern="1200" dirty="0" smtClean="0">
              <a:sym typeface="+mn-ea"/>
            </a:rPr>
            <a:t>任务</a:t>
          </a:r>
          <a:r>
            <a:rPr lang="en-US" altLang="zh-CN" sz="3400" kern="1200" dirty="0" smtClean="0">
              <a:sym typeface="+mn-ea"/>
            </a:rPr>
            <a:t>4</a:t>
          </a:r>
          <a:r>
            <a:rPr lang="zh-CN" altLang="en-US" sz="3400" kern="1200" dirty="0" smtClean="0">
              <a:sym typeface="+mn-ea"/>
            </a:rPr>
            <a:t>-</a:t>
          </a:r>
          <a:r>
            <a:rPr lang="zh-CN" altLang="en-US" sz="3400" kern="1200" dirty="0">
              <a:sym typeface="+mn-ea"/>
            </a:rPr>
            <a:t>1</a:t>
          </a:r>
          <a:endParaRPr lang="zh-CN" altLang="en-US" sz="3400" kern="1200" dirty="0"/>
        </a:p>
      </dsp:txBody>
      <dsp:txXfrm>
        <a:off x="46606" y="65708"/>
        <a:ext cx="8973318" cy="861508"/>
      </dsp:txXfrm>
    </dsp:sp>
    <dsp:sp modelId="{3B57A0D3-8728-40A5-B79E-F7D5C3A120C7}">
      <dsp:nvSpPr>
        <dsp:cNvPr id="0" name=""/>
        <dsp:cNvSpPr/>
      </dsp:nvSpPr>
      <dsp:spPr bwMode="white">
        <a:xfrm>
          <a:off x="0" y="973822"/>
          <a:ext cx="9066530" cy="563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7862" tIns="43180" rIns="241808" bIns="43180" numCol="1" spcCol="1270" anchor="t" anchorCtr="0">
          <a:noAutofit/>
        </a:bodyPr>
        <a:lstStyle/>
        <a:p>
          <a:pPr marL="228600" lvl="1" indent="-228600" algn="l" defTabSz="12001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700" kern="1200" dirty="0" smtClean="0">
              <a:sym typeface="+mn-ea"/>
            </a:rPr>
            <a:t>索引</a:t>
          </a:r>
          <a:endParaRPr lang="zh-CN" altLang="en-US" sz="2700" kern="1200" dirty="0">
            <a:sym typeface="+mn-ea"/>
          </a:endParaRPr>
        </a:p>
      </dsp:txBody>
      <dsp:txXfrm>
        <a:off x="0" y="973822"/>
        <a:ext cx="9066530" cy="563040"/>
      </dsp:txXfrm>
    </dsp:sp>
    <dsp:sp modelId="{16F3467F-589A-42D1-9134-3E95797766A2}">
      <dsp:nvSpPr>
        <dsp:cNvPr id="0" name=""/>
        <dsp:cNvSpPr/>
      </dsp:nvSpPr>
      <dsp:spPr bwMode="white">
        <a:xfrm>
          <a:off x="0" y="1536862"/>
          <a:ext cx="9066530" cy="954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kern="1200" dirty="0" smtClean="0">
              <a:sym typeface="+mn-ea"/>
            </a:rPr>
            <a:t>任务</a:t>
          </a:r>
          <a:r>
            <a:rPr lang="en-US" altLang="zh-CN" sz="3400" kern="1200" dirty="0" smtClean="0">
              <a:sym typeface="+mn-ea"/>
            </a:rPr>
            <a:t>4</a:t>
          </a:r>
          <a:r>
            <a:rPr lang="zh-CN" altLang="en-US" sz="3400" kern="1200" dirty="0" smtClean="0">
              <a:sym typeface="+mn-ea"/>
            </a:rPr>
            <a:t>-</a:t>
          </a:r>
          <a:r>
            <a:rPr lang="zh-CN" altLang="en-US" sz="3400" kern="1200" dirty="0">
              <a:sym typeface="+mn-ea"/>
            </a:rPr>
            <a:t>2</a:t>
          </a:r>
          <a:endParaRPr lang="zh-CN" altLang="en-US" sz="3400" kern="1200" dirty="0"/>
        </a:p>
      </dsp:txBody>
      <dsp:txXfrm>
        <a:off x="46606" y="1583468"/>
        <a:ext cx="8973318" cy="861508"/>
      </dsp:txXfrm>
    </dsp:sp>
    <dsp:sp modelId="{50C6C0C8-D2B1-4ACB-B170-96A2C2FB0436}">
      <dsp:nvSpPr>
        <dsp:cNvPr id="0" name=""/>
        <dsp:cNvSpPr/>
      </dsp:nvSpPr>
      <dsp:spPr bwMode="white">
        <a:xfrm>
          <a:off x="0" y="2491582"/>
          <a:ext cx="9066530" cy="563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7862" tIns="43180" rIns="241808" bIns="43180" numCol="1" spcCol="1270" anchor="t" anchorCtr="0">
          <a:noAutofit/>
        </a:bodyPr>
        <a:lstStyle/>
        <a:p>
          <a:pPr marL="228600" lvl="1" indent="-228600" algn="l" defTabSz="120015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700" kern="1200" dirty="0" smtClean="0">
              <a:sym typeface="+mn-ea"/>
            </a:rPr>
            <a:t>视图</a:t>
          </a:r>
          <a:endParaRPr lang="zh-CN" altLang="en-US" sz="2700" kern="1200" dirty="0">
            <a:sym typeface="+mn-ea"/>
          </a:endParaRPr>
        </a:p>
      </dsp:txBody>
      <dsp:txXfrm>
        <a:off x="0" y="2491582"/>
        <a:ext cx="9066530" cy="5630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#4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10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20" Type="http://schemas.openxmlformats.org/officeDocument/2006/relationships/tags" Target="../tags/tag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8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33CC4-0414-4F82-B47F-74F783F1D05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7A92C-2968-4AE8-94F0-690306CD21AF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0" y="635"/>
            <a:ext cx="508000" cy="6859270"/>
            <a:chOff x="0" y="1"/>
            <a:chExt cx="800" cy="10802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20"/>
              </p:custDataLst>
            </p:nvPr>
          </p:nvPicPr>
          <p:blipFill>
            <a:blip r:embed="rId22"/>
            <a:stretch>
              <a:fillRect/>
            </a:stretch>
          </p:blipFill>
          <p:spPr>
            <a:xfrm rot="5400000">
              <a:off x="-5001" y="5002"/>
              <a:ext cx="10803" cy="8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 userDrawn="1">
              <p:custDataLst>
                <p:tags r:id="rId21"/>
              </p:custDataLst>
            </p:nvPr>
          </p:nvSpPr>
          <p:spPr>
            <a:xfrm>
              <a:off x="408" y="4489"/>
              <a:ext cx="256" cy="1856"/>
            </a:xfrm>
            <a:prstGeom prst="rect">
              <a:avLst/>
            </a:prstGeom>
            <a:solidFill>
              <a:srgbClr val="46AC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10748010" y="92075"/>
            <a:ext cx="1380490" cy="1183640"/>
            <a:chOff x="15331" y="262"/>
            <a:chExt cx="3335" cy="2752"/>
          </a:xfrm>
        </p:grpSpPr>
        <p:sp>
          <p:nvSpPr>
            <p:cNvPr id="13" name="六边形 12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16132" y="680"/>
              <a:ext cx="906" cy="715"/>
            </a:xfrm>
            <a:prstGeom prst="hexagon">
              <a:avLst/>
            </a:prstGeom>
            <a:noFill/>
            <a:ln cmpd="dbl">
              <a:gradFill>
                <a:gsLst>
                  <a:gs pos="21000">
                    <a:srgbClr val="00B0F0"/>
                  </a:gs>
                  <a:gs pos="92000">
                    <a:srgbClr val="002060"/>
                  </a:gs>
                  <a:gs pos="39000">
                    <a:schemeClr val="accent1">
                      <a:lumMod val="45000"/>
                      <a:lumOff val="55000"/>
                    </a:schemeClr>
                  </a:gs>
                  <a:gs pos="48000">
                    <a:schemeClr val="accent1">
                      <a:lumMod val="30000"/>
                      <a:lumOff val="70000"/>
                    </a:schemeClr>
                  </a:gs>
                </a:gsLst>
                <a:lin ang="15600000" scaled="0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六边形 13"/>
            <p:cNvSpPr/>
            <p:nvPr userDrawn="1">
              <p:custDataLst>
                <p:tags r:id="rId14"/>
              </p:custDataLst>
            </p:nvPr>
          </p:nvSpPr>
          <p:spPr>
            <a:xfrm>
              <a:off x="16929" y="1097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六边形 14"/>
            <p:cNvSpPr/>
            <p:nvPr userDrawn="1">
              <p:custDataLst>
                <p:tags r:id="rId15"/>
              </p:custDataLst>
            </p:nvPr>
          </p:nvSpPr>
          <p:spPr>
            <a:xfrm>
              <a:off x="16935" y="292"/>
              <a:ext cx="906" cy="715"/>
            </a:xfrm>
            <a:prstGeom prst="hexagon">
              <a:avLst/>
            </a:prstGeom>
            <a:solidFill>
              <a:schemeClr val="bg1"/>
            </a:solidFill>
            <a:ln>
              <a:gradFill>
                <a:gsLst>
                  <a:gs pos="21000">
                    <a:srgbClr val="00B0F0"/>
                  </a:gs>
                  <a:gs pos="92000">
                    <a:srgbClr val="002060"/>
                  </a:gs>
                  <a:gs pos="60000">
                    <a:schemeClr val="accent1">
                      <a:lumMod val="45000"/>
                      <a:lumOff val="55000"/>
                    </a:schemeClr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lin ang="216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</a:p>
          </p:txBody>
        </p:sp>
        <p:sp>
          <p:nvSpPr>
            <p:cNvPr id="16" name="六边形 15"/>
            <p:cNvSpPr/>
            <p:nvPr userDrawn="1">
              <p:custDataLst>
                <p:tags r:id="rId16"/>
              </p:custDataLst>
            </p:nvPr>
          </p:nvSpPr>
          <p:spPr>
            <a:xfrm>
              <a:off x="17760" y="71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</a:p>
          </p:txBody>
        </p:sp>
        <p:sp>
          <p:nvSpPr>
            <p:cNvPr id="17" name="六边形 16"/>
            <p:cNvSpPr/>
            <p:nvPr userDrawn="1">
              <p:custDataLst>
                <p:tags r:id="rId17"/>
              </p:custDataLst>
            </p:nvPr>
          </p:nvSpPr>
          <p:spPr>
            <a:xfrm>
              <a:off x="17730" y="152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</a:p>
          </p:txBody>
        </p:sp>
        <p:sp>
          <p:nvSpPr>
            <p:cNvPr id="18" name="六边形 17"/>
            <p:cNvSpPr/>
            <p:nvPr userDrawn="1">
              <p:custDataLst>
                <p:tags r:id="rId18"/>
              </p:custDataLst>
            </p:nvPr>
          </p:nvSpPr>
          <p:spPr>
            <a:xfrm>
              <a:off x="17745" y="2300"/>
              <a:ext cx="906" cy="715"/>
            </a:xfrm>
            <a:prstGeom prst="hexag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11</a:t>
              </a:r>
            </a:p>
          </p:txBody>
        </p:sp>
        <p:sp>
          <p:nvSpPr>
            <p:cNvPr id="19" name="六边形 18"/>
            <p:cNvSpPr/>
            <p:nvPr userDrawn="1">
              <p:custDataLst>
                <p:tags r:id="rId19"/>
              </p:custDataLst>
            </p:nvPr>
          </p:nvSpPr>
          <p:spPr>
            <a:xfrm>
              <a:off x="15331" y="262"/>
              <a:ext cx="906" cy="715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openxmlformats.org/officeDocument/2006/relationships/image" Target="../media/image4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/>
        </p:nvSpPr>
        <p:spPr>
          <a:xfrm rot="16200000">
            <a:off x="5255260" y="-78105"/>
            <a:ext cx="5344160" cy="8529955"/>
          </a:xfrm>
          <a:prstGeom prst="rtTriangle">
            <a:avLst/>
          </a:prstGeom>
          <a:solidFill>
            <a:srgbClr val="3EA4D4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>
            <a:off x="6078855" y="745490"/>
            <a:ext cx="4940300" cy="7285990"/>
          </a:xfrm>
          <a:prstGeom prst="rtTriangle">
            <a:avLst/>
          </a:prstGeom>
          <a:solidFill>
            <a:srgbClr val="008DD7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66850" y="2851150"/>
            <a:ext cx="7929245" cy="1067134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项目二 数据管理与操作</a:t>
            </a:r>
          </a:p>
          <a:p>
            <a:pPr algn="ctr"/>
            <a:r>
              <a:rPr lang="zh-CN" altLang="en-US" sz="2800" dirty="0" smtClean="0">
                <a:solidFill>
                  <a:srgbClr val="E78F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任务四 索引与视图</a:t>
            </a:r>
            <a:endParaRPr lang="zh-CN" sz="2800" dirty="0">
              <a:solidFill>
                <a:srgbClr val="E78F2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55" y="153035"/>
            <a:ext cx="1303020" cy="1189990"/>
          </a:xfrm>
          <a:prstGeom prst="rect">
            <a:avLst/>
          </a:prstGeom>
        </p:spPr>
      </p:pic>
      <p:sp>
        <p:nvSpPr>
          <p:cNvPr id="12" name="等腰三角形 11"/>
          <p:cNvSpPr/>
          <p:nvPr/>
        </p:nvSpPr>
        <p:spPr>
          <a:xfrm rot="19920000">
            <a:off x="7574915" y="1333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9920000">
            <a:off x="7642225" y="13144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880000">
            <a:off x="4392295" y="423672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880000">
            <a:off x="4566285" y="403415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1380000">
            <a:off x="9674225" y="96012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1380000">
            <a:off x="9624060" y="105346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140" y="4827905"/>
            <a:ext cx="1867535" cy="186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62545" y="4255770"/>
            <a:ext cx="4366895" cy="25406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6850" y="1773382"/>
            <a:ext cx="72859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数据库项目化教程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ndAc>
          <p:endSnd/>
        </p:sndAc>
      </p:transition>
    </mc:Choice>
    <mc:Fallback xmlns="">
      <p:transition spd="slow">
        <p:sndAc>
          <p:endSnd/>
        </p:sndAc>
      </p:transition>
    </mc:Fallback>
  </mc:AlternateContent>
  <p:timing>
    <p:tnLst>
      <p:par>
        <p:cTn id="1" dur="indefinite" restart="never" nodeType="tmRoot"/>
      </p:par>
    </p:tnLst>
    <p:bldLst>
      <p:bldP spid="9" grpId="0" animBg="1"/>
      <p:bldP spid="9" grpId="1" animBg="1"/>
      <p:bldP spid="6" grpId="0" animBg="1"/>
      <p:bldP spid="6" grpId="1" animBg="1"/>
      <p:bldP spid="12" grpId="0" bldLvl="0" animBg="1"/>
      <p:bldP spid="12" grpId="1" animBg="1"/>
      <p:bldP spid="13" grpId="0" bldLvl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任务实施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3950" y="2028190"/>
            <a:ext cx="3810" cy="711200"/>
            <a:chOff x="1704" y="2776"/>
            <a:chExt cx="6" cy="1120"/>
          </a:xfrm>
        </p:grpSpPr>
        <p:cxnSp>
          <p:nvCxnSpPr>
            <p:cNvPr id="18" name="肘形连接符 17"/>
            <p:cNvCxnSpPr/>
            <p:nvPr>
              <p:custDataLst>
                <p:tags r:id="rId2"/>
              </p:custDataLst>
            </p:nvPr>
          </p:nvCxnSpPr>
          <p:spPr>
            <a:xfrm rot="16200000" flipH="1">
              <a:off x="1188" y="3302"/>
              <a:ext cx="1037" cy="5"/>
            </a:xfrm>
            <a:prstGeom prst="bentConnector5">
              <a:avLst>
                <a:gd name="adj1" fmla="val -24204"/>
                <a:gd name="adj2" fmla="val 324680000"/>
                <a:gd name="adj3" fmla="val 61436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04" y="2776"/>
              <a:ext cx="6" cy="11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917065" y="2096135"/>
            <a:ext cx="8971915" cy="22066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创建索引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ALTER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TABLE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语句创建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索引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表时创建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索引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15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删除索引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一、创建索引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6505" y="1369663"/>
            <a:ext cx="94516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kern="100" dirty="0">
                <a:cs typeface="Times New Roman" panose="02020603050405020304" pitchFamily="18" charset="0"/>
              </a:rPr>
              <a:t>使用</a:t>
            </a:r>
            <a:r>
              <a:rPr lang="en-US" altLang="zh-CN" kern="100" dirty="0">
                <a:cs typeface="Times New Roman" panose="02020603050405020304" pitchFamily="18" charset="0"/>
              </a:rPr>
              <a:t>CREATE INDEX</a:t>
            </a:r>
            <a:r>
              <a:rPr lang="zh-CN" altLang="zh-CN" kern="100" dirty="0">
                <a:cs typeface="Times New Roman" panose="02020603050405020304" pitchFamily="18" charset="0"/>
              </a:rPr>
              <a:t>语句可以在一个已有表上创建索引，一个表可以创建多个</a:t>
            </a:r>
            <a:r>
              <a:rPr lang="zh-CN" altLang="zh-CN" kern="100" dirty="0" smtClean="0">
                <a:cs typeface="Times New Roman" panose="02020603050405020304" pitchFamily="18" charset="0"/>
              </a:rPr>
              <a:t>索引</a:t>
            </a:r>
            <a:r>
              <a:rPr lang="zh-CN" altLang="en-US" kern="100" dirty="0" smtClean="0"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1269848" y="2030179"/>
            <a:ext cx="5622658" cy="1178847"/>
            <a:chOff x="0" y="1"/>
            <a:chExt cx="5248275" cy="664025"/>
          </a:xfrm>
        </p:grpSpPr>
        <p:sp>
          <p:nvSpPr>
            <p:cNvPr id="11" name="文本框 2"/>
            <p:cNvSpPr txBox="1">
              <a:spLocks noChangeArrowheads="1"/>
            </p:cNvSpPr>
            <p:nvPr/>
          </p:nvSpPr>
          <p:spPr bwMode="auto">
            <a:xfrm>
              <a:off x="0" y="229236"/>
              <a:ext cx="5248275" cy="434790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sz="1400" kern="1200" dirty="0">
                  <a:solidFill>
                    <a:srgbClr val="0D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CREATE [UNIQUE | FULLTEXT] </a:t>
              </a:r>
              <a:r>
                <a:rPr lang="en-US" sz="1400" kern="1200" dirty="0">
                  <a:solidFill>
                    <a:srgbClr val="FF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INDEX</a:t>
              </a:r>
              <a:r>
                <a:rPr lang="en-US" sz="1400" kern="1200" dirty="0">
                  <a:solidFill>
                    <a:srgbClr val="0D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 </a:t>
              </a:r>
              <a:r>
                <a:rPr lang="zh-CN" sz="1400" kern="1200" dirty="0">
                  <a:solidFill>
                    <a:srgbClr val="0D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索引名 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sz="1400" kern="1200" dirty="0">
                  <a:solidFill>
                    <a:srgbClr val="FF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ON </a:t>
              </a:r>
              <a:r>
                <a:rPr lang="zh-CN" sz="1400" kern="1200" dirty="0">
                  <a:solidFill>
                    <a:srgbClr val="0D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表名</a:t>
              </a:r>
              <a:r>
                <a:rPr lang="en-US" sz="1400" kern="1200" dirty="0">
                  <a:solidFill>
                    <a:srgbClr val="0D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(</a:t>
              </a:r>
              <a:r>
                <a:rPr lang="zh-CN" sz="1400" kern="1200" dirty="0">
                  <a:solidFill>
                    <a:srgbClr val="0D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列名</a:t>
              </a:r>
              <a:r>
                <a:rPr lang="en-US" sz="1400" kern="1200" dirty="0">
                  <a:solidFill>
                    <a:srgbClr val="0D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[(</a:t>
              </a:r>
              <a:r>
                <a:rPr lang="zh-CN" sz="1400" kern="1200" dirty="0">
                  <a:solidFill>
                    <a:srgbClr val="0D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长度</a:t>
              </a:r>
              <a:r>
                <a:rPr lang="en-US" sz="1400" kern="1200" dirty="0">
                  <a:solidFill>
                    <a:srgbClr val="0D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)] [ASC | DESC],...)</a:t>
              </a:r>
              <a:endParaRPr lang="zh-CN" sz="1400" kern="12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文本框 1141"/>
            <p:cNvSpPr txBox="1"/>
            <p:nvPr/>
          </p:nvSpPr>
          <p:spPr>
            <a:xfrm>
              <a:off x="0" y="1"/>
              <a:ext cx="5248275" cy="19188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600" kern="100" dirty="0">
                  <a:effectLst/>
                  <a:latin typeface="等线 Light" panose="02010600030101010101" pitchFamily="2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语法格式：</a:t>
              </a:r>
              <a:endParaRPr lang="zh-CN" sz="1100" kern="100" dirty="0">
                <a:effectLst/>
                <a:latin typeface="等线 Light" panose="02010600030101010101" pitchFamily="2" charset="-122"/>
                <a:ea typeface="等线 Light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107055" y="3396272"/>
            <a:ext cx="963283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400" dirty="0">
                <a:solidFill>
                  <a:srgbClr val="FF0D0D"/>
                </a:solidFill>
                <a:latin typeface="等线" panose="02010600030101010101" pitchFamily="2" charset="-122"/>
                <a:cs typeface="MicrosoftYaHei"/>
              </a:rPr>
              <a:t>索引名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：索引的名称，索引名在一个表中名称必须是唯一的。</a:t>
            </a: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400" dirty="0">
                <a:solidFill>
                  <a:srgbClr val="FF0D0D"/>
                </a:solidFill>
                <a:latin typeface="等线" panose="02010600030101010101" pitchFamily="2" charset="-122"/>
                <a:cs typeface="MicrosoftYaHei"/>
              </a:rPr>
              <a:t>列名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：表示创建索引的列名。</a:t>
            </a: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400" dirty="0">
                <a:solidFill>
                  <a:srgbClr val="FF0D0D"/>
                </a:solidFill>
                <a:latin typeface="等线" panose="02010600030101010101" pitchFamily="2" charset="-122"/>
                <a:cs typeface="MicrosoftYaHei"/>
              </a:rPr>
              <a:t>长度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：表示使用列的前多少个字符创建索引。使用列的一部分创建索引可以使索引文件大大减小，从而节省磁盘空间。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BLOB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或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TEXT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列必须用前缀索引。</a:t>
            </a: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srgbClr val="FF0D0D"/>
                </a:solidFill>
                <a:latin typeface="等线" panose="02010600030101010101" pitchFamily="2" charset="-122"/>
                <a:cs typeface="MicrosoftYaHei"/>
              </a:rPr>
              <a:t>UNIQUE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：表示创建的是唯一性索引</a:t>
            </a: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srgbClr val="FF0D0D"/>
                </a:solidFill>
                <a:latin typeface="等线" panose="02010600030101010101" pitchFamily="2" charset="-122"/>
                <a:cs typeface="MicrosoftYaHei"/>
              </a:rPr>
              <a:t>FULLTEXT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：表示创建全文索引</a:t>
            </a:r>
            <a:r>
              <a:rPr lang="zh-CN" altLang="zh-CN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；</a:t>
            </a:r>
            <a:endParaRPr lang="en-US" altLang="zh-CN" sz="1400" dirty="0" smtClean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CREATE 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INDEX </a:t>
            </a:r>
            <a:r>
              <a:rPr lang="zh-CN" altLang="en-US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语句并不能创建主键。</a:t>
            </a:r>
            <a:endParaRPr lang="zh-CN" altLang="zh-CN" sz="1400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</p:spTree>
    <p:extLst>
      <p:ext uri="{BB962C8B-B14F-4D97-AF65-F5344CB8AC3E}">
        <p14:creationId xmlns:p14="http://schemas.microsoft.com/office/powerpoint/2010/main" val="31487925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7584392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创建索引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学生信息表中的地址列上的前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个字符创建一个升序索引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student_addr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4" y="2394585"/>
            <a:ext cx="10984866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student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表中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address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字段数据类型可知是字符型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varchr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。为此，执行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index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语句。</a:t>
            </a:r>
            <a:endParaRPr lang="en-US" altLang="zh-CN" sz="2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index 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stuinfo_addr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on student(address(6) 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asc</a:t>
            </a: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);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1102253" y="3547745"/>
            <a:ext cx="7239491" cy="1142508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7584392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创建索引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成绩表的学号和课程编号字段上创建一个复合索引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score_sno_cno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4" y="2394585"/>
            <a:ext cx="10984866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可以在一个索引的定义中包含多个列，中间用逗号隔开，但是它们要属于同一个表。这样的索引叫做复合索引。</a:t>
            </a:r>
            <a:endParaRPr lang="en-US" altLang="zh-CN" sz="2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index 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score_sno_cno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on score(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sno,cno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);</a:t>
            </a:r>
          </a:p>
          <a:p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1143611" y="3516174"/>
            <a:ext cx="7474178" cy="114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21748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ALTER 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TABLE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语句创建索引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6505" y="1369663"/>
            <a:ext cx="9451675" cy="465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kern="100" dirty="0">
                <a:cs typeface="Times New Roman" panose="02020603050405020304" pitchFamily="18" charset="0"/>
              </a:rPr>
              <a:t>使用</a:t>
            </a:r>
            <a:r>
              <a:rPr lang="en-US" altLang="zh-CN" kern="100" dirty="0">
                <a:cs typeface="Times New Roman" panose="02020603050405020304" pitchFamily="18" charset="0"/>
              </a:rPr>
              <a:t>ALTER TABLE</a:t>
            </a:r>
            <a:r>
              <a:rPr lang="zh-CN" altLang="en-US" kern="100" dirty="0">
                <a:cs typeface="Times New Roman" panose="02020603050405020304" pitchFamily="18" charset="0"/>
              </a:rPr>
              <a:t>语句修改表，其中也包括向表中添加索引。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1269847" y="2030179"/>
            <a:ext cx="7313435" cy="1403686"/>
            <a:chOff x="0" y="1"/>
            <a:chExt cx="5248275" cy="790672"/>
          </a:xfrm>
        </p:grpSpPr>
        <p:sp>
          <p:nvSpPr>
            <p:cNvPr id="11" name="文本框 2"/>
            <p:cNvSpPr txBox="1">
              <a:spLocks noChangeArrowheads="1"/>
            </p:cNvSpPr>
            <p:nvPr/>
          </p:nvSpPr>
          <p:spPr bwMode="auto">
            <a:xfrm>
              <a:off x="0" y="175787"/>
              <a:ext cx="5248275" cy="614886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ts val="1600"/>
                </a:lnSpc>
              </a:pPr>
              <a:r>
                <a:rPr lang="en-US" altLang="zh-CN" sz="1400" dirty="0">
                  <a:solidFill>
                    <a:srgbClr val="FF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ALTER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TABLE 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表名</a:t>
              </a:r>
            </a:p>
            <a:p>
              <a:pPr>
                <a:lnSpc>
                  <a:spcPts val="1600"/>
                </a:lnSpc>
              </a:pP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 </a:t>
              </a:r>
              <a:r>
                <a:rPr lang="en-US" altLang="zh-CN" sz="1400" dirty="0">
                  <a:solidFill>
                    <a:srgbClr val="FF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ADD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INDEX [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索引名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] (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列名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,...)          	 /*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添加索引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*/</a:t>
              </a:r>
              <a:endPara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ts val="1600"/>
                </a:lnSpc>
              </a:pP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 | </a:t>
              </a:r>
              <a:r>
                <a:rPr lang="en-US" altLang="zh-CN" sz="1400" dirty="0">
                  <a:solidFill>
                    <a:srgbClr val="FF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PRIMARY KEY [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索引方式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] (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列名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,...)  	/*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添加主键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*/</a:t>
              </a:r>
              <a:endPara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ts val="1600"/>
                </a:lnSpc>
              </a:pP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 | </a:t>
              </a:r>
              <a:r>
                <a:rPr lang="en-US" altLang="zh-CN" sz="1400" dirty="0">
                  <a:solidFill>
                    <a:srgbClr val="FF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UNIQUE [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索引名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] (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列名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,...)   	/*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添加唯一性索引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*/</a:t>
              </a:r>
              <a:endPara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ts val="1600"/>
                </a:lnSpc>
              </a:pP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 | </a:t>
              </a:r>
              <a:r>
                <a:rPr lang="en-US" altLang="zh-CN" sz="1400" dirty="0">
                  <a:solidFill>
                    <a:srgbClr val="FF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FULLTEXT [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索引名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] (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列名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,...)   	/*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添加全文索引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*/</a:t>
              </a:r>
              <a:endPara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41"/>
            <p:cNvSpPr txBox="1"/>
            <p:nvPr/>
          </p:nvSpPr>
          <p:spPr>
            <a:xfrm>
              <a:off x="0" y="1"/>
              <a:ext cx="5248275" cy="19188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600" kern="100" dirty="0">
                  <a:effectLst/>
                  <a:latin typeface="等线 Light" panose="02010600030101010101" pitchFamily="2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语法格式：</a:t>
              </a:r>
              <a:endParaRPr lang="zh-CN" sz="1100" kern="100" dirty="0">
                <a:effectLst/>
                <a:latin typeface="等线 Light" panose="02010600030101010101" pitchFamily="2" charset="-122"/>
                <a:ea typeface="等线 Light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107055" y="3896602"/>
            <a:ext cx="96328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400" dirty="0">
                <a:solidFill>
                  <a:srgbClr val="FF0D0D"/>
                </a:solidFill>
                <a:latin typeface="等线" panose="02010600030101010101" pitchFamily="2" charset="-122"/>
                <a:cs typeface="MicrosoftYaHei"/>
              </a:rPr>
              <a:t>索引名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：索引的名称，索引名在一个表中名称必须是唯一的。</a:t>
            </a: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400" dirty="0">
                <a:solidFill>
                  <a:srgbClr val="FF0D0D"/>
                </a:solidFill>
                <a:latin typeface="等线" panose="02010600030101010101" pitchFamily="2" charset="-122"/>
                <a:cs typeface="MicrosoftYaHei"/>
              </a:rPr>
              <a:t>列名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：表示创建索引的列名。</a:t>
            </a: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srgbClr val="FF0D0D"/>
                </a:solidFill>
                <a:latin typeface="等线" panose="02010600030101010101" pitchFamily="2" charset="-122"/>
                <a:cs typeface="MicrosoftYaHei"/>
              </a:rPr>
              <a:t>UNIQUE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：表示创建的是唯一性索引</a:t>
            </a: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srgbClr val="FF0D0D"/>
                </a:solidFill>
                <a:latin typeface="等线" panose="02010600030101010101" pitchFamily="2" charset="-122"/>
                <a:cs typeface="MicrosoftYaHei"/>
              </a:rPr>
              <a:t>FULLTEXT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：表示创建全文索引；</a:t>
            </a:r>
          </a:p>
        </p:txBody>
      </p:sp>
    </p:spTree>
    <p:extLst>
      <p:ext uri="{BB962C8B-B14F-4D97-AF65-F5344CB8AC3E}">
        <p14:creationId xmlns:p14="http://schemas.microsoft.com/office/powerpoint/2010/main" val="29321104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7584392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ALTER TABLE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语句创建索引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118537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学生信息表中的姓名列上创建一个普通索引，并使用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SHOW INDEX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语句，查看表中创建的索引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情况。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4" y="2394585"/>
            <a:ext cx="10984866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student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表中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address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字段数据类型可知是字符型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varchr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。为此，执行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index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语句。</a:t>
            </a:r>
            <a:endParaRPr lang="en-US" altLang="zh-CN" sz="2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index 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stuinfo_addr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on student(address(6) 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asc</a:t>
            </a: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);</a:t>
            </a:r>
          </a:p>
          <a:p>
            <a:pPr lvl="0"/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en-US" altLang="zh-CN" b="1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Show index from student;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602613" y="3784267"/>
            <a:ext cx="10984867" cy="201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3873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、创建表时创建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索引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6505" y="1369663"/>
            <a:ext cx="945167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kern="100" dirty="0">
                <a:cs typeface="Times New Roman" panose="02020603050405020304" pitchFamily="18" charset="0"/>
              </a:rPr>
              <a:t>前面两种情况下，索引都是在表创建之后创建的。索引也可以在创建表时一起创建。在创建表的</a:t>
            </a:r>
            <a:r>
              <a:rPr lang="en-US" altLang="zh-CN" kern="100" dirty="0">
                <a:cs typeface="Times New Roman" panose="02020603050405020304" pitchFamily="18" charset="0"/>
              </a:rPr>
              <a:t>CREATE TABLE</a:t>
            </a:r>
            <a:r>
              <a:rPr lang="zh-CN" altLang="en-US" kern="100" dirty="0">
                <a:cs typeface="Times New Roman" panose="02020603050405020304" pitchFamily="18" charset="0"/>
              </a:rPr>
              <a:t>语句中可以包含索引的</a:t>
            </a:r>
            <a:r>
              <a:rPr lang="zh-CN" altLang="en-US" kern="100" dirty="0" smtClean="0">
                <a:cs typeface="Times New Roman" panose="02020603050405020304" pitchFamily="18" charset="0"/>
              </a:rPr>
              <a:t>定义。</a:t>
            </a:r>
            <a:endParaRPr lang="en-US" altLang="zh-CN" kern="100" dirty="0" smtClean="0"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endParaRPr lang="en-US" altLang="zh-CN" kern="100" dirty="0"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endParaRPr lang="en-US" altLang="zh-CN" kern="100" dirty="0" smtClean="0"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endParaRPr lang="en-US" altLang="zh-CN" kern="100" dirty="0"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endParaRPr lang="en-US" altLang="zh-CN" kern="100" dirty="0" smtClean="0"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endParaRPr lang="en-US" altLang="zh-CN" kern="100" dirty="0"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KEY</a:t>
            </a:r>
            <a:r>
              <a:rPr lang="zh-CN" altLang="en-US" dirty="0"/>
              <a:t>通常是</a:t>
            </a:r>
            <a:r>
              <a:rPr lang="en-US" altLang="zh-CN" dirty="0"/>
              <a:t>INDEX</a:t>
            </a:r>
            <a:r>
              <a:rPr lang="zh-CN" altLang="en-US" dirty="0"/>
              <a:t>的同义词。在定义列选项的时候，也可以将某列定义为</a:t>
            </a:r>
            <a:r>
              <a:rPr lang="en-US" altLang="zh-CN" dirty="0"/>
              <a:t>PRIMARY KEY</a:t>
            </a:r>
            <a:r>
              <a:rPr lang="zh-CN" altLang="en-US" dirty="0"/>
              <a:t>，但是当主键是由多个列组成的多列索引时，定义列时无法定义此主键，必须在语句最后加上一个</a:t>
            </a:r>
            <a:r>
              <a:rPr lang="en-US" altLang="zh-CN" dirty="0"/>
              <a:t>PRIMARY KEY</a:t>
            </a:r>
            <a:r>
              <a:rPr lang="zh-CN" altLang="en-US" dirty="0"/>
              <a:t>列名，</a:t>
            </a:r>
            <a:r>
              <a:rPr lang="en-US" altLang="zh-CN" dirty="0"/>
              <a:t>…</a:t>
            </a:r>
            <a:r>
              <a:rPr lang="zh-CN" altLang="en-US" dirty="0"/>
              <a:t>）子句。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269847" y="2530509"/>
            <a:ext cx="7313435" cy="1644673"/>
            <a:chOff x="0" y="1"/>
            <a:chExt cx="5248275" cy="926416"/>
          </a:xfrm>
        </p:grpSpPr>
        <p:sp>
          <p:nvSpPr>
            <p:cNvPr id="11" name="文本框 2"/>
            <p:cNvSpPr txBox="1">
              <a:spLocks noChangeArrowheads="1"/>
            </p:cNvSpPr>
            <p:nvPr/>
          </p:nvSpPr>
          <p:spPr bwMode="auto">
            <a:xfrm>
              <a:off x="0" y="175787"/>
              <a:ext cx="5248275" cy="750630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ts val="1600"/>
                </a:lnSpc>
              </a:pPr>
              <a:r>
                <a:rPr lang="en-US" altLang="zh-CN" sz="1600" dirty="0">
                  <a:solidFill>
                    <a:srgbClr val="FF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CREATE TABLE</a:t>
              </a:r>
              <a:r>
                <a:rPr lang="en-US" altLang="zh-CN" sz="16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</a:t>
              </a:r>
              <a:r>
                <a:rPr lang="zh-CN" altLang="zh-CN" sz="16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表名</a:t>
              </a:r>
              <a:r>
                <a:rPr lang="en-US" altLang="zh-CN" sz="16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( </a:t>
              </a:r>
              <a:r>
                <a:rPr lang="zh-CN" altLang="zh-CN" sz="16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列名</a:t>
              </a:r>
              <a:r>
                <a:rPr lang="en-US" altLang="zh-CN" sz="16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, ... | [</a:t>
              </a:r>
              <a:r>
                <a:rPr lang="zh-CN" altLang="zh-CN" sz="1600" dirty="0">
                  <a:solidFill>
                    <a:srgbClr val="FF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索引项</a:t>
              </a:r>
              <a:r>
                <a:rPr lang="en-US" altLang="zh-CN" sz="16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])</a:t>
              </a:r>
              <a:endParaRPr lang="zh-CN" altLang="zh-CN" sz="16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ts val="1600"/>
                </a:lnSpc>
              </a:pP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其中，索引项语法格式如下：</a:t>
              </a:r>
              <a:endParaRPr lang="zh-CN" altLang="zh-CN" sz="16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ts val="1600"/>
                </a:lnSpc>
              </a:pP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PRIMARY KEY (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列名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,...)                     	 /*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主键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*/</a:t>
              </a:r>
              <a:endParaRPr lang="zh-CN" altLang="zh-CN" sz="16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ts val="1600"/>
                </a:lnSpc>
              </a:pP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| {INDEX | KEY} [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索引名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] (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列名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,...)       	/*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索引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*/</a:t>
              </a:r>
              <a:endParaRPr lang="zh-CN" altLang="zh-CN" sz="16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ts val="1600"/>
                </a:lnSpc>
              </a:pP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| UNIQUE [INDEX] [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索引名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] (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列名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,...)      	/*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唯一性索引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*/</a:t>
              </a:r>
              <a:endParaRPr lang="zh-CN" altLang="zh-CN" sz="16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ts val="1600"/>
                </a:lnSpc>
              </a:pP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| [FULLTEXT] [INDEX] [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索引名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] (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列名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,...)  	/*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全文索引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*/</a:t>
              </a:r>
              <a:endParaRPr lang="zh-CN" altLang="zh-CN" sz="16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41"/>
            <p:cNvSpPr txBox="1"/>
            <p:nvPr/>
          </p:nvSpPr>
          <p:spPr>
            <a:xfrm>
              <a:off x="0" y="1"/>
              <a:ext cx="5248275" cy="19188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600" kern="100" dirty="0">
                  <a:effectLst/>
                  <a:latin typeface="等线 Light" panose="02010600030101010101" pitchFamily="2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语法格式：</a:t>
              </a:r>
              <a:endParaRPr lang="zh-CN" sz="1100" kern="100" dirty="0">
                <a:effectLst/>
                <a:latin typeface="等线 Light" panose="02010600030101010101" pitchFamily="2" charset="-122"/>
                <a:ea typeface="等线 Light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00786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7584392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三、创建表时创建索引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118537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Student_copy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，设置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sno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为主键，并在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Sname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列上创建索引。最后，使用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SHOW INDEX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语句，查看表中创建的索引情况。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800189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4" y="2394585"/>
            <a:ext cx="10984866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TABLE 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Student_copy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Sno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char(10) primary key COMMENT 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学号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</a:t>
            </a:r>
          </a:p>
          <a:p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SName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char(10) not null COMMENT 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姓名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</a:t>
            </a:r>
          </a:p>
          <a:p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Sex 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enum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('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w','m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 not null COMMENT 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性别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</a:t>
            </a:r>
          </a:p>
          <a:p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Nationality char(10) COMMENT 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民族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</a:t>
            </a:r>
          </a:p>
          <a:p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Politics Set('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群众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党员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共青团员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其他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 COMMENT 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政治面貌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</a:t>
            </a:r>
          </a:p>
          <a:p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Birth date COMMENT 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出生日期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</a:t>
            </a:r>
          </a:p>
          <a:p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ClassNo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(11) not null COMMENT '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班级编号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</a:t>
            </a:r>
          </a:p>
          <a:p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Index(</a:t>
            </a:r>
            <a:r>
              <a:rPr lang="en-US" altLang="zh-CN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Sname</a:t>
            </a: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));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21927" y="2458524"/>
            <a:ext cx="621225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Show index from </a:t>
            </a:r>
            <a:r>
              <a:rPr lang="en-US" altLang="zh-CN" b="1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Student_copy</a:t>
            </a: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9" name="图片 18"/>
          <p:cNvPicPr/>
          <p:nvPr/>
        </p:nvPicPr>
        <p:blipFill>
          <a:blip r:embed="rId5"/>
          <a:stretch>
            <a:fillRect/>
          </a:stretch>
        </p:blipFill>
        <p:spPr>
          <a:xfrm>
            <a:off x="644510" y="5072241"/>
            <a:ext cx="10810889" cy="146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0502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39" y="377190"/>
            <a:ext cx="10103305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删除索引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——1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DROP INDEX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语句删除索引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972546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删除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Student_copy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表上索引名为“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SName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的索引。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2076062"/>
            <a:ext cx="2013585" cy="673100"/>
            <a:chOff x="3394" y="2862"/>
            <a:chExt cx="3171" cy="1060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5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3577546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16877" y="2796109"/>
            <a:ext cx="10046965" cy="1477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步骤一：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Drop index </a:t>
            </a:r>
            <a:r>
              <a:rPr lang="en-US" altLang="zh-CN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SName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on </a:t>
            </a:r>
            <a:r>
              <a:rPr lang="en-US" altLang="zh-CN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Student_copy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步骤二：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;Show 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index from </a:t>
            </a:r>
            <a:r>
              <a:rPr lang="en-US" altLang="zh-CN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Student_copy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</a:p>
          <a:p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2"/>
          <p:cNvSpPr txBox="1">
            <a:spLocks noChangeArrowheads="1"/>
          </p:cNvSpPr>
          <p:nvPr/>
        </p:nvSpPr>
        <p:spPr bwMode="auto">
          <a:xfrm>
            <a:off x="674115" y="1471026"/>
            <a:ext cx="5347124" cy="343323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ts val="1600"/>
              </a:lnSpc>
            </a:pPr>
            <a:r>
              <a:rPr lang="en-US" altLang="zh-CN" sz="1400" dirty="0">
                <a:solidFill>
                  <a:srgbClr val="FF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DROP INDEX</a:t>
            </a:r>
            <a:r>
              <a: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索引名 </a:t>
            </a:r>
            <a:r>
              <a:rPr lang="en-US" altLang="zh-CN" sz="1400" dirty="0">
                <a:solidFill>
                  <a:srgbClr val="FF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ON</a:t>
            </a: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表名</a:t>
            </a:r>
          </a:p>
        </p:txBody>
      </p:sp>
      <p:sp>
        <p:nvSpPr>
          <p:cNvPr id="8" name="矩形 7"/>
          <p:cNvSpPr/>
          <p:nvPr/>
        </p:nvSpPr>
        <p:spPr>
          <a:xfrm>
            <a:off x="518794" y="1012285"/>
            <a:ext cx="10936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kern="100" dirty="0">
                <a:cs typeface="Times New Roman" panose="02020603050405020304" pitchFamily="18" charset="0"/>
              </a:rPr>
              <a:t>删除索引有两种方法，分别是使用</a:t>
            </a:r>
            <a:r>
              <a:rPr lang="en-US" altLang="zh-CN" b="1" kern="100" dirty="0">
                <a:cs typeface="Times New Roman" panose="02020603050405020304" pitchFamily="18" charset="0"/>
              </a:rPr>
              <a:t>DROP INDEX</a:t>
            </a:r>
            <a:r>
              <a:rPr lang="zh-CN" altLang="en-US" b="1" kern="100" dirty="0">
                <a:cs typeface="Times New Roman" panose="02020603050405020304" pitchFamily="18" charset="0"/>
              </a:rPr>
              <a:t>语句删除索引，和使用</a:t>
            </a:r>
            <a:r>
              <a:rPr lang="en-US" altLang="zh-CN" b="1" kern="100" dirty="0">
                <a:cs typeface="Times New Roman" panose="02020603050405020304" pitchFamily="18" charset="0"/>
              </a:rPr>
              <a:t>ALTER TABLE</a:t>
            </a:r>
            <a:r>
              <a:rPr lang="zh-CN" altLang="en-US" b="1" kern="100" dirty="0">
                <a:cs typeface="Times New Roman" panose="02020603050405020304" pitchFamily="18" charset="0"/>
              </a:rPr>
              <a:t>语句删除索引。</a:t>
            </a:r>
            <a:endParaRPr lang="zh-CN" altLang="en-US" b="1" dirty="0"/>
          </a:p>
        </p:txBody>
      </p:sp>
      <p:pic>
        <p:nvPicPr>
          <p:cNvPr id="22" name="图片 21"/>
          <p:cNvPicPr/>
          <p:nvPr/>
        </p:nvPicPr>
        <p:blipFill>
          <a:blip r:embed="rId5"/>
          <a:stretch>
            <a:fillRect/>
          </a:stretch>
        </p:blipFill>
        <p:spPr>
          <a:xfrm>
            <a:off x="602615" y="3926807"/>
            <a:ext cx="10689362" cy="128170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74115" y="5282801"/>
            <a:ext cx="10143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使用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SHOW INDEX </a:t>
            </a:r>
            <a:r>
              <a:rPr lang="zh-CN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语句，查看“</a:t>
            </a:r>
            <a:r>
              <a:rPr lang="en-US" altLang="zh-CN" dirty="0" err="1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Student_copy</a:t>
            </a:r>
            <a:r>
              <a:rPr lang="zh-CN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”表中名为“</a:t>
            </a:r>
            <a:r>
              <a:rPr lang="en-US" altLang="zh-CN" dirty="0" err="1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Sname</a:t>
            </a:r>
            <a:r>
              <a:rPr lang="zh-CN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”的索引已经被删除。</a:t>
            </a:r>
          </a:p>
        </p:txBody>
      </p:sp>
    </p:spTree>
    <p:extLst>
      <p:ext uri="{BB962C8B-B14F-4D97-AF65-F5344CB8AC3E}">
        <p14:creationId xmlns:p14="http://schemas.microsoft.com/office/powerpoint/2010/main" val="56601105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39" y="377190"/>
            <a:ext cx="10103305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删除索引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——2.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 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ALTER TABLE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语句删除索引</a:t>
            </a:r>
            <a:endParaRPr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2792052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删除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Student_copy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表上的主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键。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2792053"/>
            <a:ext cx="2013585" cy="673100"/>
            <a:chOff x="3394" y="2862"/>
            <a:chExt cx="3171" cy="1060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6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35775465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16877" y="3512100"/>
            <a:ext cx="10046965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ALTER TABLE </a:t>
            </a:r>
            <a:r>
              <a:rPr lang="en-US" altLang="zh-CN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Student_copy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DROP PRIMARY KEY;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2"/>
          <p:cNvSpPr txBox="1">
            <a:spLocks noChangeArrowheads="1"/>
          </p:cNvSpPr>
          <p:nvPr/>
        </p:nvSpPr>
        <p:spPr bwMode="auto">
          <a:xfrm>
            <a:off x="639973" y="1049031"/>
            <a:ext cx="5347124" cy="732147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ts val="1600"/>
              </a:lnSpc>
            </a:pPr>
            <a:r>
              <a:rPr lang="en-US" altLang="zh-CN" sz="1400" dirty="0">
                <a:solidFill>
                  <a:srgbClr val="FF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ALTER</a:t>
            </a: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[IGNORE] TABLE </a:t>
            </a:r>
            <a:r>
              <a: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表名</a:t>
            </a:r>
          </a:p>
          <a:p>
            <a:pPr>
              <a:lnSpc>
                <a:spcPts val="1600"/>
              </a:lnSpc>
            </a:pP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| </a:t>
            </a:r>
            <a:r>
              <a:rPr lang="en-US" altLang="zh-CN" sz="1400" dirty="0">
                <a:solidFill>
                  <a:srgbClr val="FF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DROP</a:t>
            </a: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PRIMARY KEY   	  /*</a:t>
            </a:r>
            <a:r>
              <a: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删除主键</a:t>
            </a: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*/</a:t>
            </a:r>
            <a:endParaRPr lang="zh-CN" altLang="zh-CN" sz="1400" dirty="0">
              <a:solidFill>
                <a:srgbClr val="0D0D0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ts val="1600"/>
              </a:lnSpc>
            </a:pP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| </a:t>
            </a:r>
            <a:r>
              <a:rPr lang="en-US" altLang="zh-CN" sz="1400" dirty="0">
                <a:solidFill>
                  <a:srgbClr val="FF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DROP</a:t>
            </a: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INDEX </a:t>
            </a:r>
            <a:r>
              <a: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索引名</a:t>
            </a: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	         /*</a:t>
            </a:r>
            <a:r>
              <a: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删除索引</a:t>
            </a:r>
            <a:r>
              <a:rPr lang="en-US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*/</a:t>
            </a:r>
            <a:endParaRPr lang="zh-CN" altLang="zh-CN" sz="1400" dirty="0">
              <a:solidFill>
                <a:srgbClr val="0D0D0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8794" y="1745528"/>
            <a:ext cx="109366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kern="100" dirty="0">
                <a:cs typeface="Times New Roman" panose="02020603050405020304" pitchFamily="18" charset="0"/>
              </a:rPr>
              <a:t>如果从表中删除了列，则索引可能会受到影响。如果所删除的列为索引的组成部分，则该列也会从索引中删除。如果组成索引的所有列都被删除，则整个索引将被</a:t>
            </a:r>
            <a:r>
              <a:rPr lang="zh-CN" altLang="en-US" kern="100" dirty="0" smtClean="0">
                <a:cs typeface="Times New Roman" panose="02020603050405020304" pitchFamily="18" charset="0"/>
              </a:rPr>
              <a:t>删除。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74115" y="5489834"/>
            <a:ext cx="10143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使用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SHOW INDEX </a:t>
            </a:r>
            <a:r>
              <a:rPr lang="zh-CN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语句</a:t>
            </a:r>
            <a:r>
              <a:rPr lang="zh-CN" altLang="zh-CN" dirty="0" smtClean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，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查看“</a:t>
            </a:r>
            <a:r>
              <a:rPr lang="en-US" altLang="zh-CN" dirty="0" err="1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Student_copy</a:t>
            </a:r>
            <a:r>
              <a:rPr lang="en-US" altLang="zh-CN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”</a:t>
            </a:r>
            <a:r>
              <a:rPr lang="zh-CN" altLang="en-US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表中的索引，发现主键已经被删除。</a:t>
            </a:r>
            <a:endParaRPr lang="zh-CN" altLang="zh-CN" dirty="0">
              <a:solidFill>
                <a:srgbClr val="0D0D0D"/>
              </a:solidFill>
              <a:latin typeface="等线" panose="02010600030101010101" pitchFamily="2" charset="-122"/>
              <a:cs typeface="MicrosoftYaHei"/>
            </a:endParaRPr>
          </a:p>
        </p:txBody>
      </p:sp>
      <p:pic>
        <p:nvPicPr>
          <p:cNvPr id="19" name="图片 18"/>
          <p:cNvPicPr/>
          <p:nvPr/>
        </p:nvPicPr>
        <p:blipFill>
          <a:blip r:embed="rId5"/>
          <a:stretch>
            <a:fillRect/>
          </a:stretch>
        </p:blipFill>
        <p:spPr>
          <a:xfrm>
            <a:off x="742467" y="4245497"/>
            <a:ext cx="6279435" cy="1154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24962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任务四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索引与视图</a:t>
            </a:r>
            <a:endParaRPr lang="zh-CN" altLang="en-US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31462010"/>
              </p:ext>
            </p:extLst>
          </p:nvPr>
        </p:nvGraphicFramePr>
        <p:xfrm>
          <a:off x="1166495" y="1605280"/>
          <a:ext cx="9066530" cy="30737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842914" cy="17192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4-2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：视图</a:t>
            </a:r>
            <a:endParaRPr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</a:pPr>
            <a:r>
              <a:rPr lang="zh-CN" altLang="en-US" sz="2000" dirty="0">
                <a:latin typeface="+mn-ea"/>
              </a:rPr>
              <a:t>不同的用户操纵的数据是不一样的，为了简化数据操作和保证数据的安全性，使用视图可以为不同用户定制不同的数据。本任务先介绍视图的概念、作用，然后介绍视图的创建和维护</a:t>
            </a:r>
            <a:r>
              <a:rPr lang="zh-CN" altLang="en-US" sz="2000" dirty="0" smtClean="0">
                <a:latin typeface="+mn-ea"/>
              </a:rPr>
              <a:t>方法。</a:t>
            </a:r>
            <a:endParaRPr sz="20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indent="45720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000" dirty="0" smtClean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视图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是数据库的用户使用数据库的观点。</a:t>
            </a:r>
          </a:p>
          <a:p>
            <a:pPr marL="342900" lvl="0" indent="4572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zh-CN" altLang="zh-CN" sz="2000" b="1" dirty="0">
                <a:solidFill>
                  <a:srgbClr val="FF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icrosoftYaHei"/>
              </a:rPr>
              <a:t>系统角度</a:t>
            </a:r>
          </a:p>
          <a:p>
            <a:pPr indent="45720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视图是一个虚表，即视图所对应的数据不进行实际存储，数据库中只存储视图的定义，对视图的数据进行操作时，系统根据视图的定义去操作与视图相关联的基本表。</a:t>
            </a:r>
          </a:p>
          <a:p>
            <a:pPr marL="342900" lvl="0" indent="4572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zh-CN" altLang="zh-CN" sz="2000" b="1" dirty="0">
                <a:solidFill>
                  <a:srgbClr val="FF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icrosoftYaHei"/>
              </a:rPr>
              <a:t>用户角度</a:t>
            </a:r>
          </a:p>
          <a:p>
            <a:pPr indent="45720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视图是从一个或多个</a:t>
            </a:r>
            <a:r>
              <a:rPr lang="zh-CN" altLang="zh-CN" sz="2000" dirty="0" smtClean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表（或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视图）导出的表。可以像表一样被查询、修改、删除和更新。</a:t>
            </a:r>
            <a:endParaRPr lang="zh-CN" altLang="zh-CN" sz="2000" dirty="0">
              <a:solidFill>
                <a:srgbClr val="0D0D0D"/>
              </a:solidFill>
              <a:effectLst/>
              <a:latin typeface="MicrosoftYaHei"/>
              <a:ea typeface="宋体" panose="02010600030101010101" pitchFamily="2" charset="-122"/>
              <a:cs typeface="MicrosoftYaHei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00B0F0"/>
                </a:solidFill>
              </a:rPr>
              <a:t>一</a:t>
            </a:r>
            <a:r>
              <a:rPr lang="zh-CN" altLang="en-US" b="1" dirty="0" smtClean="0">
                <a:solidFill>
                  <a:srgbClr val="00B0F0"/>
                </a:solidFill>
              </a:rPr>
              <a:t>、视图</a:t>
            </a:r>
            <a:r>
              <a:rPr lang="zh-CN" altLang="en-US" b="1" dirty="0">
                <a:solidFill>
                  <a:srgbClr val="00B0F0"/>
                </a:solidFill>
              </a:rPr>
              <a:t>和表的</a:t>
            </a:r>
            <a:r>
              <a:rPr lang="zh-CN" altLang="en-US" b="1" dirty="0" smtClean="0">
                <a:solidFill>
                  <a:srgbClr val="00B0F0"/>
                </a:solidFill>
              </a:rPr>
              <a:t>区别</a:t>
            </a:r>
            <a:endParaRPr lang="en-US" altLang="zh-CN" b="1" dirty="0" smtClean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表占用物理存储空间，也包含真正的数据；</a:t>
            </a: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视图不需要物理存储空间（除非您为视图添加索引），也不包含真正的数据，它只是从表中引用数据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marL="0" lvl="0" indent="457200">
              <a:lnSpc>
                <a:spcPct val="150000"/>
              </a:lnSpc>
              <a:buNone/>
            </a:pPr>
            <a:r>
              <a:rPr lang="zh-CN" altLang="en-US" b="1" dirty="0" smtClean="0">
                <a:solidFill>
                  <a:srgbClr val="00B0F0"/>
                </a:solidFill>
              </a:rPr>
              <a:t>二、视图的优点</a:t>
            </a:r>
            <a:endParaRPr lang="en-US" altLang="zh-CN" b="1" dirty="0" smtClean="0">
              <a:solidFill>
                <a:srgbClr val="00B0F0"/>
              </a:solidFill>
            </a:endParaRPr>
          </a:p>
          <a:p>
            <a:pPr indent="0">
              <a:lnSpc>
                <a:spcPts val="18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（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1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）简化数据查询和处理。</a:t>
            </a:r>
          </a:p>
          <a:p>
            <a:pPr indent="0">
              <a:lnSpc>
                <a:spcPts val="18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（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2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）屏蔽数据库的复杂性。</a:t>
            </a:r>
          </a:p>
          <a:p>
            <a:pPr indent="0">
              <a:lnSpc>
                <a:spcPts val="18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（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3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）简化用户权限的管理。</a:t>
            </a:r>
          </a:p>
          <a:p>
            <a:pPr indent="0">
              <a:lnSpc>
                <a:spcPts val="18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（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4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）便于数据共享。</a:t>
            </a:r>
          </a:p>
          <a:p>
            <a:pPr marL="0" indent="457200" fontAlgn="auto">
              <a:lnSpc>
                <a:spcPct val="150000"/>
              </a:lnSpc>
              <a:buNone/>
            </a:pP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730833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549780"/>
          </a:xfrm>
        </p:spPr>
        <p:txBody>
          <a:bodyPr>
            <a:normAutofit fontScale="92500" lnSpcReduction="10000"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 smtClean="0">
                <a:solidFill>
                  <a:srgbClr val="00B0F0"/>
                </a:solidFill>
              </a:rPr>
              <a:t>三、视图的更新</a:t>
            </a:r>
            <a:endParaRPr lang="en-US" altLang="zh-CN" b="1" dirty="0" smtClean="0">
              <a:solidFill>
                <a:srgbClr val="00B0F0"/>
              </a:solidFill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通过视图更新基本表数据，也就是在视图中使用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INSERT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、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UPDATE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或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DELETE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等语句操作基本表。操作视图必须保证视图是可更新视图，即视图中的行和基本表中的行之间必须具有一对一的关系。</a:t>
            </a: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如果视图包含下述结构中的任何一种，那么它就是不可更新的： </a:t>
            </a: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（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1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）聚合函数；</a:t>
            </a: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（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2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）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DISTINCT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关键字；</a:t>
            </a: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（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3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）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GROUP BY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子句；</a:t>
            </a: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（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4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）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ORDER BY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子句；</a:t>
            </a: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（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5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）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HAVING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子句；</a:t>
            </a: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（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6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）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UNION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运算符；</a:t>
            </a: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（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7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）位于选择列表中的子查询；</a:t>
            </a: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（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8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）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FROM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子句中包含多个表；</a:t>
            </a: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（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9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）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SELECT</a:t>
            </a:r>
            <a:r>
              <a:rPr lang="zh-CN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语句中引用了不可更新</a:t>
            </a:r>
            <a:r>
              <a:rPr lang="zh-CN" altLang="zh-CN" sz="2000" dirty="0" smtClean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视图。</a:t>
            </a:r>
            <a:endParaRPr lang="zh-CN" altLang="zh-CN" sz="20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marL="0" indent="457200" fontAlgn="auto">
              <a:lnSpc>
                <a:spcPct val="150000"/>
              </a:lnSpc>
              <a:buNone/>
            </a:pP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55017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任务实施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19910" y="2096135"/>
            <a:ext cx="8971915" cy="2322195"/>
          </a:xfrm>
        </p:spPr>
        <p:txBody>
          <a:bodyPr>
            <a:noAutofit/>
          </a:bodyPr>
          <a:lstStyle/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创建视图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通过视图插入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通过视图修改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0" indent="-571500" algn="just" fontAlgn="auto">
              <a:lnSpc>
                <a:spcPct val="200000"/>
              </a:lnSpc>
              <a:spcBef>
                <a:spcPts val="100"/>
              </a:spcBef>
              <a:buFont typeface="+mj-ea"/>
              <a:buAutoNum type="ea1JpnChsDbPeriod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修改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视图定义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3950" y="2028190"/>
            <a:ext cx="3810" cy="711200"/>
            <a:chOff x="1704" y="2776"/>
            <a:chExt cx="6" cy="1120"/>
          </a:xfrm>
        </p:grpSpPr>
        <p:cxnSp>
          <p:nvCxnSpPr>
            <p:cNvPr id="18" name="肘形连接符 17"/>
            <p:cNvCxnSpPr/>
            <p:nvPr>
              <p:custDataLst>
                <p:tags r:id="rId1"/>
              </p:custDataLst>
            </p:nvPr>
          </p:nvCxnSpPr>
          <p:spPr>
            <a:xfrm rot="16200000" flipH="1">
              <a:off x="1188" y="3302"/>
              <a:ext cx="1037" cy="5"/>
            </a:xfrm>
            <a:prstGeom prst="bentConnector5">
              <a:avLst>
                <a:gd name="adj1" fmla="val -24204"/>
                <a:gd name="adj2" fmla="val 324680000"/>
                <a:gd name="adj3" fmla="val 61436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04" y="2776"/>
              <a:ext cx="6" cy="11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一、创建视图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549780"/>
          </a:xfrm>
        </p:spPr>
        <p:txBody>
          <a:bodyPr>
            <a:normAutofit/>
          </a:bodyPr>
          <a:lstStyle/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en-US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视图（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View</a:t>
            </a:r>
            <a:r>
              <a:rPr lang="zh-CN" altLang="en-US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）是一个由 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SELECT </a:t>
            </a:r>
            <a:r>
              <a:rPr lang="zh-CN" altLang="en-US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查询所定义出来的虚拟表。在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SQL</a:t>
            </a:r>
            <a:r>
              <a:rPr lang="zh-CN" altLang="en-US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中，可以基于一个表、多个表或者另外一个视图来创建新的视图，被视图引用的表通常称为“基础表”。</a:t>
            </a:r>
            <a:endParaRPr lang="zh-CN" altLang="en-US" sz="2000" dirty="0"/>
          </a:p>
        </p:txBody>
      </p:sp>
      <p:grpSp>
        <p:nvGrpSpPr>
          <p:cNvPr id="7" name="组合 6"/>
          <p:cNvGrpSpPr/>
          <p:nvPr/>
        </p:nvGrpSpPr>
        <p:grpSpPr>
          <a:xfrm>
            <a:off x="975207" y="2189222"/>
            <a:ext cx="7642581" cy="1011178"/>
            <a:chOff x="0" y="1"/>
            <a:chExt cx="5248275" cy="870286"/>
          </a:xfrm>
        </p:grpSpPr>
        <p:sp>
          <p:nvSpPr>
            <p:cNvPr id="8" name="文本框 2"/>
            <p:cNvSpPr txBox="1">
              <a:spLocks noChangeArrowheads="1"/>
            </p:cNvSpPr>
            <p:nvPr/>
          </p:nvSpPr>
          <p:spPr bwMode="auto">
            <a:xfrm>
              <a:off x="0" y="229236"/>
              <a:ext cx="5248275" cy="641051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sz="1400" kern="1200" dirty="0">
                  <a:solidFill>
                    <a:srgbClr val="FF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CREATE VIEW</a:t>
              </a:r>
              <a:r>
                <a:rPr lang="en-US" sz="1400" kern="1200" dirty="0">
                  <a:solidFill>
                    <a:srgbClr val="0D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 </a:t>
              </a:r>
              <a:r>
                <a:rPr lang="zh-CN" sz="1400" kern="1200" dirty="0">
                  <a:solidFill>
                    <a:srgbClr val="0D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视图名</a:t>
              </a:r>
              <a:r>
                <a:rPr lang="en-US" sz="1400" kern="1200" dirty="0">
                  <a:solidFill>
                    <a:srgbClr val="0D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 [(</a:t>
              </a:r>
              <a:r>
                <a:rPr lang="zh-CN" sz="1400" kern="1200" dirty="0">
                  <a:solidFill>
                    <a:srgbClr val="0D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列名列表</a:t>
              </a:r>
              <a:r>
                <a:rPr lang="en-US" sz="1400" kern="1200" dirty="0">
                  <a:solidFill>
                    <a:srgbClr val="0D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)] </a:t>
              </a:r>
              <a:endParaRPr lang="zh-CN" sz="1400" kern="12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sz="1400" kern="1200" dirty="0">
                  <a:solidFill>
                    <a:srgbClr val="FF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AS</a:t>
              </a:r>
              <a:r>
                <a:rPr lang="en-US" sz="1400" kern="1200" dirty="0">
                  <a:solidFill>
                    <a:srgbClr val="0D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 Select</a:t>
              </a:r>
              <a:r>
                <a:rPr lang="zh-CN" sz="1400" kern="1200" dirty="0">
                  <a:solidFill>
                    <a:srgbClr val="0D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语句</a:t>
              </a:r>
              <a:r>
                <a:rPr lang="en-US" sz="1400" kern="1200" dirty="0">
                  <a:solidFill>
                    <a:srgbClr val="0D0D0D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 [WITH CHECK OPTION]</a:t>
              </a:r>
              <a:endParaRPr lang="zh-CN" sz="1400" kern="12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文本框 1183"/>
            <p:cNvSpPr txBox="1"/>
            <p:nvPr/>
          </p:nvSpPr>
          <p:spPr>
            <a:xfrm>
              <a:off x="0" y="1"/>
              <a:ext cx="5248275" cy="19188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600" kern="100">
                  <a:effectLst/>
                  <a:latin typeface="等线 Light" panose="02010600030101010101" pitchFamily="2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语法格式：</a:t>
              </a:r>
              <a:endParaRPr lang="zh-CN" sz="1100" kern="100">
                <a:effectLst/>
                <a:latin typeface="等线 Light" panose="02010600030101010101" pitchFamily="2" charset="-122"/>
                <a:ea typeface="等线 Light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975207" y="3360221"/>
            <a:ext cx="825738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ts val="18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当创建视图时使用了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WITH CHECK OPTION 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，插入的记录必须满足</a:t>
            </a:r>
            <a:r>
              <a:rPr lang="en-US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WHERE</a:t>
            </a:r>
            <a:r>
              <a:rPr lang="zh-CN" altLang="zh-CN" sz="16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子句指定的条件。</a:t>
            </a:r>
            <a:endParaRPr lang="zh-CN" altLang="zh-CN" sz="1600" dirty="0">
              <a:solidFill>
                <a:srgbClr val="0D0D0D"/>
              </a:solidFill>
              <a:effectLst/>
              <a:latin typeface="MicrosoftYaHei"/>
              <a:ea typeface="宋体" panose="02010600030101010101" pitchFamily="2" charset="-122"/>
              <a:cs typeface="MicrosoftYaHei"/>
            </a:endParaRPr>
          </a:p>
        </p:txBody>
      </p:sp>
    </p:spTree>
    <p:extLst>
      <p:ext uri="{BB962C8B-B14F-4D97-AF65-F5344CB8AC3E}">
        <p14:creationId xmlns:p14="http://schemas.microsoft.com/office/powerpoint/2010/main" val="26899330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创建视图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视图，视图名为“学生信息”，包括所有学生的学号、姓名、班级、专业及所在学院。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39035874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分析：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根据表的结构可知该视图所需的信息分别属于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student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class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表，可以通过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ClassNo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字段建立联系。为此，执行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view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View 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学生信息 </a:t>
            </a:r>
            <a:r>
              <a:rPr 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As</a:t>
            </a:r>
            <a:r>
              <a:rPr 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</a:t>
            </a:r>
            <a:r>
              <a:rPr lang="en-US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Sno,Sname,ClassName,Specialty,College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from student A join class B on </a:t>
            </a:r>
            <a:r>
              <a:rPr lang="en-US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A.ClassNo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en-US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B.ClassNo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</a:p>
          <a:p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755331" y="4112260"/>
            <a:ext cx="10493513" cy="839302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创建视图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视图，视图名为“学生成绩”，包括所有学生的学号、姓名、课程名称、平时成绩及期末成绩。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39035874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2431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分析：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表的结构可知该视图所需的信息分别属于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student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course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score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三张表，分别通过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Sno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Cno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字段两两建立联系。为此，执行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view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语句，并将创建的视图的字段设置为中文名。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 View 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学生成绩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学号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姓名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课程名称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平时成绩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期末成绩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</a:p>
          <a:p>
            <a:r>
              <a:rPr 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As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Select </a:t>
            </a:r>
            <a:r>
              <a:rPr lang="en-US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A.sno,sname,cname,uscore,endscore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from student A join score B on </a:t>
            </a:r>
            <a:r>
              <a:rPr lang="en-US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A.sno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en-US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B.sno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join course C on </a:t>
            </a:r>
            <a:r>
              <a:rPr lang="en-US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B.cno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en-US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C.cno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</a:p>
          <a:p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602614" y="4638377"/>
            <a:ext cx="10852786" cy="1156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2081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二、通过视图插入数据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549780"/>
          </a:xfrm>
        </p:spPr>
        <p:txBody>
          <a:bodyPr>
            <a:normAutofit/>
          </a:bodyPr>
          <a:lstStyle/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en-US" altLang="zh-CN" sz="2000" dirty="0" smtClean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en-US" sz="2000" dirty="0" smtClean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使用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INSERT</a:t>
            </a:r>
            <a:r>
              <a:rPr lang="zh-CN" altLang="en-US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语句通过视图向基本表插入数据</a:t>
            </a:r>
            <a:r>
              <a:rPr lang="zh-CN" altLang="en-US" sz="2000" dirty="0" smtClean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。</a:t>
            </a:r>
            <a:endParaRPr lang="en-US" altLang="zh-CN" sz="2000" dirty="0" smtClean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en-US" altLang="zh-CN" sz="20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en-US" altLang="zh-CN" sz="2000" dirty="0" smtClean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en-US" altLang="zh-CN" sz="20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en-US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当视图所依赖的基本表有多个时，不能向该视图插入数据，因为这将会影响多个基本表。插入的数据项应该包含基本表中所有不能为空的</a:t>
            </a:r>
            <a:r>
              <a:rPr lang="zh-CN" altLang="en-US" sz="2000" dirty="0" smtClean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列。</a:t>
            </a:r>
            <a:endParaRPr lang="en-US" altLang="zh-CN" sz="2000" dirty="0" smtClean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en-US" altLang="zh-CN" sz="2000" dirty="0">
              <a:solidFill>
                <a:srgbClr val="0D0D0D"/>
              </a:solidFill>
              <a:latin typeface="MicrosoftYaHei"/>
              <a:ea typeface="宋体" panose="02010600030101010101" pitchFamily="2" charset="-122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en-US" altLang="zh-CN" sz="2000" dirty="0" smtClean="0">
              <a:solidFill>
                <a:srgbClr val="0D0D0D"/>
              </a:solidFill>
              <a:latin typeface="MicrosoftYaHei"/>
              <a:ea typeface="宋体" panose="02010600030101010101" pitchFamily="2" charset="-122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en-US" altLang="zh-CN" sz="2000" dirty="0">
              <a:solidFill>
                <a:srgbClr val="0D0D0D"/>
              </a:solidFill>
              <a:latin typeface="MicrosoftYaHei"/>
              <a:ea typeface="宋体" panose="02010600030101010101" pitchFamily="2" charset="-122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zh-CN" altLang="en-US" sz="2000" dirty="0"/>
          </a:p>
        </p:txBody>
      </p:sp>
      <p:grpSp>
        <p:nvGrpSpPr>
          <p:cNvPr id="7" name="组合 6"/>
          <p:cNvGrpSpPr/>
          <p:nvPr/>
        </p:nvGrpSpPr>
        <p:grpSpPr>
          <a:xfrm>
            <a:off x="897570" y="2207438"/>
            <a:ext cx="7642581" cy="1011178"/>
            <a:chOff x="0" y="1"/>
            <a:chExt cx="5248275" cy="870286"/>
          </a:xfrm>
        </p:grpSpPr>
        <p:sp>
          <p:nvSpPr>
            <p:cNvPr id="8" name="文本框 2"/>
            <p:cNvSpPr txBox="1">
              <a:spLocks noChangeArrowheads="1"/>
            </p:cNvSpPr>
            <p:nvPr/>
          </p:nvSpPr>
          <p:spPr bwMode="auto">
            <a:xfrm>
              <a:off x="0" y="229236"/>
              <a:ext cx="5248275" cy="641051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FF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INSERT 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[ INOTO ] &lt;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视图名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&gt; [ (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列名列表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) ]</a:t>
              </a:r>
              <a:endPara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FF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VALUES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( &lt;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值列表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&gt;)</a:t>
              </a:r>
              <a:endPara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1183"/>
            <p:cNvSpPr txBox="1"/>
            <p:nvPr/>
          </p:nvSpPr>
          <p:spPr>
            <a:xfrm>
              <a:off x="0" y="1"/>
              <a:ext cx="5248275" cy="19188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600" kern="100">
                  <a:effectLst/>
                  <a:latin typeface="等线 Light" panose="02010600030101010101" pitchFamily="2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语法格式：</a:t>
              </a:r>
              <a:endParaRPr lang="zh-CN" sz="1100" kern="100">
                <a:effectLst/>
                <a:latin typeface="等线 Light" panose="02010600030101010101" pitchFamily="2" charset="-122"/>
                <a:ea typeface="等线 Light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66045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二、通过视图插入数据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06678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视图“学生信息”插入一条记录，具体信息为学号（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2020010011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）、姓名（小新）、班级（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223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大数据）、专业（大数据技术与应用）及所在学院（信息工程学院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3383024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21236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当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视图所依赖的基本表有多个时，不能向该视图插入数据，因为这将会影响多个基本表。对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INSERT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语句还有一个限制：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语句中必须包含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FROM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子句中指定表的所有不能为空的列。因此，通过“学生信息”视图插入数据不能成功。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Insert into 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学生信息</a:t>
            </a:r>
          </a:p>
          <a:p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Values('2020010011', '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小新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 '223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大数据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','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大数据技术与应用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 ,'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信息工程学院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');</a:t>
            </a:r>
          </a:p>
          <a:p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668900" y="4262100"/>
            <a:ext cx="10717968" cy="71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76268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学习目标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478780"/>
          </a:xfrm>
        </p:spPr>
        <p:txBody>
          <a:bodyPr>
            <a:normAutofit fontScale="90000" lnSpcReduction="10000"/>
          </a:bodyPr>
          <a:lstStyle/>
          <a:p>
            <a:pPr marL="285750" indent="-285750" fontAlgn="auto">
              <a:lnSpc>
                <a:spcPct val="150000"/>
              </a:lnSpc>
            </a:pPr>
            <a:r>
              <a:rPr sz="2000" dirty="0"/>
              <a:t></a:t>
            </a:r>
            <a:r>
              <a:rPr sz="2700" b="1" dirty="0">
                <a:solidFill>
                  <a:srgbClr val="FF0000"/>
                </a:solidFill>
              </a:rPr>
              <a:t>专业能力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/>
              <a:t>1</a:t>
            </a:r>
            <a:r>
              <a:rPr sz="2000" dirty="0" smtClean="0"/>
              <a:t>.</a:t>
            </a:r>
            <a:r>
              <a:rPr lang="zh-CN" altLang="en-US" sz="2000" dirty="0"/>
              <a:t> </a:t>
            </a:r>
            <a:r>
              <a:rPr lang="zh-CN" altLang="en-US" sz="2000" dirty="0" smtClean="0"/>
              <a:t>掌握</a:t>
            </a:r>
            <a:r>
              <a:rPr lang="zh-CN" altLang="en-US" sz="2000" dirty="0"/>
              <a:t>索引和视图的概念及用途； 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2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掌握</a:t>
            </a:r>
            <a:r>
              <a:rPr lang="zh-CN" altLang="en-US" sz="2000" dirty="0"/>
              <a:t>索引的建立、管理、分析和维护的方法；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3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掌握</a:t>
            </a:r>
            <a:r>
              <a:rPr lang="zh-CN" altLang="en-US" sz="2000" dirty="0"/>
              <a:t>视图创建和管理的</a:t>
            </a:r>
            <a:r>
              <a:rPr lang="zh-CN" altLang="en-US" sz="2000" dirty="0" smtClean="0"/>
              <a:t>方法。</a:t>
            </a:r>
            <a:endParaRPr sz="2000" dirty="0" smtClean="0"/>
          </a:p>
          <a:p>
            <a:pPr marL="285750" indent="-285750" fontAlgn="auto">
              <a:lnSpc>
                <a:spcPct val="150000"/>
              </a:lnSpc>
            </a:pPr>
            <a:r>
              <a:rPr sz="2000" dirty="0" smtClean="0"/>
              <a:t></a:t>
            </a:r>
            <a:r>
              <a:rPr sz="2700" b="1" dirty="0" err="1" smtClean="0">
                <a:solidFill>
                  <a:srgbClr val="FF0000"/>
                </a:solidFill>
              </a:rPr>
              <a:t>方法能力</a:t>
            </a:r>
            <a:endParaRPr sz="2700" b="1" dirty="0" smtClean="0">
              <a:solidFill>
                <a:srgbClr val="FF0000"/>
              </a:solidFill>
            </a:endParaRPr>
          </a:p>
          <a:p>
            <a:pPr marL="0" indent="457200" fontAlgn="auto">
              <a:lnSpc>
                <a:spcPct val="100000"/>
              </a:lnSpc>
              <a:buNone/>
            </a:pPr>
            <a:r>
              <a:rPr sz="2000" dirty="0" smtClean="0"/>
              <a:t>1.</a:t>
            </a:r>
            <a:r>
              <a:rPr lang="zh-CN" altLang="en-US" sz="2000" dirty="0"/>
              <a:t> </a:t>
            </a:r>
            <a:r>
              <a:rPr lang="zh-CN" altLang="en-US" sz="2000" dirty="0" smtClean="0"/>
              <a:t>通过</a:t>
            </a:r>
            <a:r>
              <a:rPr lang="zh-CN" altLang="en-US" sz="2000" dirty="0"/>
              <a:t>索引的学习，灵活运用索引来提高检索的效率；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2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通过</a:t>
            </a:r>
            <a:r>
              <a:rPr lang="zh-CN" altLang="en-US" sz="2000" dirty="0"/>
              <a:t>视图的学习，运用视图从特定的角度来查看数据库中的数据；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/>
              <a:t>3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通过</a:t>
            </a:r>
            <a:r>
              <a:rPr lang="zh-CN" altLang="en-US" sz="2000" dirty="0"/>
              <a:t>完成学习任务，提高解决实际问题的</a:t>
            </a:r>
            <a:r>
              <a:rPr lang="zh-CN" altLang="en-US" sz="2000" dirty="0" smtClean="0"/>
              <a:t>能力</a:t>
            </a:r>
            <a:r>
              <a:rPr sz="2000" dirty="0" smtClean="0"/>
              <a:t>。</a:t>
            </a:r>
            <a:endParaRPr sz="2000" dirty="0"/>
          </a:p>
          <a:p>
            <a:pPr marL="285750" indent="-285750" fontAlgn="auto">
              <a:lnSpc>
                <a:spcPct val="150000"/>
              </a:lnSpc>
            </a:pPr>
            <a:r>
              <a:rPr sz="2000" dirty="0"/>
              <a:t></a:t>
            </a:r>
            <a:r>
              <a:rPr sz="2600" b="1" dirty="0">
                <a:solidFill>
                  <a:srgbClr val="FF0000"/>
                </a:solidFill>
              </a:rPr>
              <a:t>社会能力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altLang="zh-CN" sz="2000" dirty="0" smtClean="0"/>
              <a:t>1.</a:t>
            </a:r>
            <a:r>
              <a:rPr lang="zh-CN" altLang="en-US" sz="2000" dirty="0" smtClean="0"/>
              <a:t>树立</a:t>
            </a:r>
            <a:r>
              <a:rPr lang="zh-CN" altLang="en-US" sz="2000" dirty="0"/>
              <a:t>数据安全管理意识</a:t>
            </a:r>
            <a:r>
              <a:rPr lang="zh-CN" altLang="en-US" sz="2000" dirty="0" smtClean="0"/>
              <a:t>；</a:t>
            </a:r>
            <a:endParaRPr lang="en-US" altLang="zh-CN" sz="2000" dirty="0" smtClean="0"/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sz="2000" dirty="0" smtClean="0"/>
              <a:t>2.</a:t>
            </a:r>
            <a:r>
              <a:rPr sz="2000" dirty="0" smtClean="0"/>
              <a:t>培养学生逻辑思维能力和分析问题</a:t>
            </a:r>
            <a:r>
              <a:rPr sz="2000" dirty="0"/>
              <a:t>、解决问题的能力；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en-US" sz="2000" dirty="0" smtClean="0"/>
              <a:t>3.</a:t>
            </a:r>
            <a:r>
              <a:rPr lang="zh-CN" altLang="en-US" sz="2000" dirty="0" smtClean="0"/>
              <a:t>培养</a:t>
            </a:r>
            <a:r>
              <a:rPr lang="zh-CN" altLang="en-US" sz="2000" dirty="0"/>
              <a:t>学生运用数据库管理系统解决实际问题的</a:t>
            </a:r>
            <a:r>
              <a:rPr lang="zh-CN" altLang="en-US" sz="2000" dirty="0" smtClean="0"/>
              <a:t>能力</a:t>
            </a:r>
            <a:r>
              <a:rPr lang="zh-CN" altLang="en-US" sz="2000" dirty="0"/>
              <a:t>。</a:t>
            </a: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三、通过视图修改数据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549780"/>
          </a:xfrm>
        </p:spPr>
        <p:txBody>
          <a:bodyPr>
            <a:normAutofit/>
          </a:bodyPr>
          <a:lstStyle/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en-US" altLang="zh-CN" sz="2000" dirty="0" smtClean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en-US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使用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UPDATE</a:t>
            </a:r>
            <a:r>
              <a:rPr lang="zh-CN" altLang="en-US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语句通过视图向基本表修改数据。</a:t>
            </a: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en-US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若一个视图依赖于多个基本表，则一次修改该视图只能变动一个基本表的数据。</a:t>
            </a: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en-US" altLang="zh-CN" sz="20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en-US" altLang="zh-CN" sz="2000" dirty="0" smtClean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en-US" altLang="zh-CN" sz="20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en-US" altLang="zh-CN" sz="2000" dirty="0">
              <a:solidFill>
                <a:srgbClr val="0D0D0D"/>
              </a:solidFill>
              <a:latin typeface="MicrosoftYaHei"/>
              <a:ea typeface="宋体" panose="02010600030101010101" pitchFamily="2" charset="-122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zh-CN" altLang="en-US" sz="2000" dirty="0"/>
          </a:p>
        </p:txBody>
      </p:sp>
      <p:grpSp>
        <p:nvGrpSpPr>
          <p:cNvPr id="7" name="组合 6"/>
          <p:cNvGrpSpPr/>
          <p:nvPr/>
        </p:nvGrpSpPr>
        <p:grpSpPr>
          <a:xfrm>
            <a:off x="1251253" y="2673264"/>
            <a:ext cx="7642581" cy="1011178"/>
            <a:chOff x="0" y="1"/>
            <a:chExt cx="5248275" cy="870286"/>
          </a:xfrm>
        </p:grpSpPr>
        <p:sp>
          <p:nvSpPr>
            <p:cNvPr id="8" name="文本框 2"/>
            <p:cNvSpPr txBox="1">
              <a:spLocks noChangeArrowheads="1"/>
            </p:cNvSpPr>
            <p:nvPr/>
          </p:nvSpPr>
          <p:spPr bwMode="auto">
            <a:xfrm>
              <a:off x="0" y="229236"/>
              <a:ext cx="5248275" cy="641051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FF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UPDATE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&lt;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视图名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&gt; </a:t>
              </a:r>
              <a:r>
                <a:rPr lang="en-US" altLang="zh-CN" sz="1400" dirty="0">
                  <a:solidFill>
                    <a:srgbClr val="FF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Set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&lt;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字段名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1&gt;=&lt;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字段值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1&gt; [… , &lt;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字段名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n&gt;=&lt;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字段值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n&gt;] </a:t>
              </a:r>
              <a:endPara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[</a:t>
              </a:r>
              <a:r>
                <a:rPr lang="en-US" altLang="zh-CN" sz="1400" dirty="0">
                  <a:solidFill>
                    <a:srgbClr val="FF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Where 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&lt;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条件表达式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&gt;] ;</a:t>
              </a:r>
              <a:endPara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1183"/>
            <p:cNvSpPr txBox="1"/>
            <p:nvPr/>
          </p:nvSpPr>
          <p:spPr>
            <a:xfrm>
              <a:off x="0" y="1"/>
              <a:ext cx="5248275" cy="19188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600" kern="100">
                  <a:effectLst/>
                  <a:latin typeface="等线 Light" panose="02010600030101010101" pitchFamily="2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语法格式：</a:t>
              </a:r>
              <a:endParaRPr lang="zh-CN" sz="1100" kern="100">
                <a:effectLst/>
                <a:latin typeface="等线 Light" panose="02010600030101010101" pitchFamily="2" charset="-122"/>
                <a:ea typeface="等线 Light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37027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视图修改数据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06678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视图“学生信息”修改学号为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2020010010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的数据，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Sname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字段改为“小新”，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ClassName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字段改为“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223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大数据”，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Specialty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字段改为“大数据技术与应用”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3383024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20928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通过“学生信息”视图修改的数据依赖于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student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class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两个基表。因此，分别对一个基表里的数据进行修改。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Update 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学生信息 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 </a:t>
            </a:r>
            <a:r>
              <a:rPr lang="en-US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Sname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='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小新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 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where </a:t>
            </a:r>
            <a:r>
              <a:rPr lang="en-US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Sno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='2020010010';</a:t>
            </a:r>
          </a:p>
          <a:p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Update 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学生信息 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 </a:t>
            </a:r>
            <a:r>
              <a:rPr lang="en-US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ClassName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='223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大数据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',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Specialty='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大数据技术与应用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 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where </a:t>
            </a:r>
            <a:r>
              <a:rPr lang="en-US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Sno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='2020010010';</a:t>
            </a:r>
          </a:p>
          <a:p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625626" y="4071937"/>
            <a:ext cx="6260949" cy="2405063"/>
          </a:xfrm>
          <a:prstGeom prst="rect">
            <a:avLst/>
          </a:prstGeom>
        </p:spPr>
      </p:pic>
      <p:pic>
        <p:nvPicPr>
          <p:cNvPr id="19" name="图片 18"/>
          <p:cNvPicPr/>
          <p:nvPr/>
        </p:nvPicPr>
        <p:blipFill>
          <a:blip r:embed="rId6"/>
          <a:stretch>
            <a:fillRect/>
          </a:stretch>
        </p:blipFill>
        <p:spPr>
          <a:xfrm>
            <a:off x="7159943" y="4071937"/>
            <a:ext cx="4899342" cy="240506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296467" y="6448425"/>
            <a:ext cx="37257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通过</a:t>
            </a:r>
            <a:r>
              <a:rPr lang="en-US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SELECT</a:t>
            </a:r>
            <a:r>
              <a:rPr lang="zh-CN" altLang="zh-CN" sz="1400" dirty="0">
                <a:solidFill>
                  <a:srgbClr val="0D0D0D"/>
                </a:solidFill>
                <a:latin typeface="等线" panose="02010600030101010101" pitchFamily="2" charset="-122"/>
                <a:cs typeface="MicrosoftYaHei"/>
              </a:rPr>
              <a:t>查询视图，可见数据已更改。</a:t>
            </a:r>
          </a:p>
        </p:txBody>
      </p:sp>
    </p:spTree>
    <p:extLst>
      <p:ext uri="{BB962C8B-B14F-4D97-AF65-F5344CB8AC3E}">
        <p14:creationId xmlns:p14="http://schemas.microsoft.com/office/powerpoint/2010/main" val="142524995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四、修改视图定义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549780"/>
          </a:xfrm>
        </p:spPr>
        <p:txBody>
          <a:bodyPr>
            <a:normAutofit/>
          </a:bodyPr>
          <a:lstStyle/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en-US" altLang="zh-CN" sz="2000" dirty="0" smtClean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en-US" altLang="zh-CN" sz="2000" dirty="0" smtClean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en-US" sz="2000" dirty="0" smtClean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使用</a:t>
            </a:r>
            <a:r>
              <a:rPr lang="en-US" altLang="zh-CN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ALERT</a:t>
            </a:r>
            <a:r>
              <a:rPr lang="zh-CN" altLang="en-US" sz="2000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语句可以对已有视图的定义进行修改。</a:t>
            </a:r>
            <a:endParaRPr lang="en-US" altLang="zh-CN" sz="20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en-US" altLang="zh-CN" sz="2000" dirty="0" smtClean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en-US" altLang="zh-CN" sz="2000" dirty="0">
              <a:solidFill>
                <a:srgbClr val="0D0D0D"/>
              </a:solidFill>
              <a:latin typeface="MicrosoftYaHei"/>
              <a:ea typeface="宋体" panose="02010600030101010101" pitchFamily="2" charset="-122"/>
              <a:cs typeface="MicrosoftYaHei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en-US" altLang="zh-CN" sz="2000" dirty="0">
              <a:solidFill>
                <a:srgbClr val="0D0D0D"/>
              </a:solidFill>
              <a:latin typeface="MicrosoftYaHei"/>
              <a:ea typeface="宋体" panose="02010600030101010101" pitchFamily="2" charset="-122"/>
            </a:endParaRPr>
          </a:p>
          <a:p>
            <a:pPr indent="457200">
              <a:lnSpc>
                <a:spcPct val="110000"/>
              </a:lnSpc>
              <a:spcAft>
                <a:spcPts val="0"/>
              </a:spcAft>
              <a:buNone/>
            </a:pPr>
            <a:endParaRPr lang="zh-CN" altLang="en-US" sz="2000" dirty="0"/>
          </a:p>
        </p:txBody>
      </p:sp>
      <p:grpSp>
        <p:nvGrpSpPr>
          <p:cNvPr id="7" name="组合 6"/>
          <p:cNvGrpSpPr/>
          <p:nvPr/>
        </p:nvGrpSpPr>
        <p:grpSpPr>
          <a:xfrm>
            <a:off x="1251253" y="2673264"/>
            <a:ext cx="7642581" cy="1011178"/>
            <a:chOff x="0" y="1"/>
            <a:chExt cx="5248275" cy="870286"/>
          </a:xfrm>
        </p:grpSpPr>
        <p:sp>
          <p:nvSpPr>
            <p:cNvPr id="8" name="文本框 2"/>
            <p:cNvSpPr txBox="1">
              <a:spLocks noChangeArrowheads="1"/>
            </p:cNvSpPr>
            <p:nvPr/>
          </p:nvSpPr>
          <p:spPr bwMode="auto">
            <a:xfrm>
              <a:off x="0" y="229236"/>
              <a:ext cx="5248275" cy="641051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ts val="1600"/>
                </a:lnSpc>
              </a:pPr>
              <a:r>
                <a:rPr lang="en-US" altLang="zh-CN" sz="1400" dirty="0">
                  <a:solidFill>
                    <a:srgbClr val="FF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ALTER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VIEW 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视图名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[(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列名列表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)] </a:t>
              </a:r>
              <a:r>
                <a:rPr lang="en-US" altLang="zh-CN" sz="1400" dirty="0">
                  <a:solidFill>
                    <a:srgbClr val="FF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AS</a:t>
              </a: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select</a:t>
              </a:r>
              <a:r>
                <a:rPr lang="zh-CN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语句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0D0D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      [WITH [CASCADED | LOCAL] CHECK OPTION]</a:t>
              </a:r>
              <a:endParaRPr lang="zh-CN" altLang="zh-CN" sz="14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1183"/>
            <p:cNvSpPr txBox="1"/>
            <p:nvPr/>
          </p:nvSpPr>
          <p:spPr>
            <a:xfrm>
              <a:off x="0" y="1"/>
              <a:ext cx="5248275" cy="19188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sz="1600" kern="100">
                  <a:effectLst/>
                  <a:latin typeface="等线 Light" panose="02010600030101010101" pitchFamily="2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语法格式：</a:t>
              </a:r>
              <a:endParaRPr lang="zh-CN" sz="1100" kern="100">
                <a:effectLst/>
                <a:latin typeface="等线 Light" panose="02010600030101010101" pitchFamily="2" charset="-122"/>
                <a:ea typeface="等线 Light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49787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831977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四、修改视图定义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40968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“学生信息”，在原有基础上增加性别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字段。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5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3383024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5" y="2394585"/>
            <a:ext cx="10854055" cy="1446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在原有定义中增加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字段。为此，执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alter view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Alter View 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学生信息 </a:t>
            </a:r>
          </a:p>
          <a:p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As select </a:t>
            </a:r>
            <a:r>
              <a:rPr lang="en-US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Sno,Sname,Sex,ClassName,Specialty,College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from student A join class B on </a:t>
            </a:r>
            <a:r>
              <a:rPr lang="en-US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A.ClassNo</a:t>
            </a:r>
            <a:r>
              <a: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en-US" sz="20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B.ClassNo</a:t>
            </a:r>
            <a:r>
              <a:rPr 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endParaRPr 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670877" y="3926808"/>
            <a:ext cx="7187248" cy="271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4345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6117902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子查询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——1.IN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子查询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38988" y="981554"/>
            <a:ext cx="107164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en-US" altLang="zh-CN" b="1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kern="100" dirty="0">
                <a:cs typeface="Times New Roman" panose="02020603050405020304" pitchFamily="18" charset="0"/>
              </a:rPr>
              <a:t>子查询用于进行一个给定值是否在子查询结果集中的判断。当表达式与子查询的结果表中的某个值相等时，</a:t>
            </a:r>
            <a:r>
              <a:rPr lang="en-US" altLang="zh-CN" kern="100" dirty="0">
                <a:cs typeface="Times New Roman" panose="02020603050405020304" pitchFamily="18" charset="0"/>
              </a:rPr>
              <a:t>IN</a:t>
            </a:r>
            <a:r>
              <a:rPr lang="zh-CN" altLang="zh-CN" kern="100" dirty="0">
                <a:cs typeface="Times New Roman" panose="02020603050405020304" pitchFamily="18" charset="0"/>
              </a:rPr>
              <a:t>谓词返回</a:t>
            </a:r>
            <a:r>
              <a:rPr lang="en-US" altLang="zh-CN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TRUE</a:t>
            </a:r>
            <a:r>
              <a:rPr lang="zh-CN" altLang="zh-CN" kern="100" dirty="0">
                <a:cs typeface="Times New Roman" panose="02020603050405020304" pitchFamily="18" charset="0"/>
              </a:rPr>
              <a:t>，否则返回</a:t>
            </a:r>
            <a:r>
              <a:rPr lang="en-US" altLang="zh-CN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FALSE</a:t>
            </a:r>
            <a:r>
              <a:rPr lang="zh-CN" altLang="zh-CN" kern="100" dirty="0">
                <a:cs typeface="Times New Roman" panose="02020603050405020304" pitchFamily="18" charset="0"/>
              </a:rPr>
              <a:t>；若使用了</a:t>
            </a:r>
            <a:r>
              <a:rPr lang="en-US" altLang="zh-CN" kern="100" dirty="0">
                <a:cs typeface="Times New Roman" panose="02020603050405020304" pitchFamily="18" charset="0"/>
              </a:rPr>
              <a:t>NOT</a:t>
            </a:r>
            <a:r>
              <a:rPr lang="zh-CN" altLang="zh-CN" kern="100" dirty="0">
                <a:cs typeface="Times New Roman" panose="02020603050405020304" pitchFamily="18" charset="0"/>
              </a:rPr>
              <a:t>，则返回的值刚好</a:t>
            </a:r>
            <a:r>
              <a:rPr lang="zh-CN" altLang="zh-CN" kern="100" dirty="0" smtClean="0">
                <a:cs typeface="Times New Roman" panose="02020603050405020304" pitchFamily="18" charset="0"/>
              </a:rPr>
              <a:t>相反</a:t>
            </a:r>
            <a:r>
              <a:rPr lang="zh-CN" altLang="en-US" kern="100" dirty="0" smtClean="0"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849701" y="1626993"/>
            <a:ext cx="5334000" cy="332105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ts val="1600"/>
              </a:lnSpc>
              <a:spcAft>
                <a:spcPts val="0"/>
              </a:spcAft>
            </a:pPr>
            <a:r>
              <a:rPr lang="zh-CN" sz="1200" kern="12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表达式</a:t>
            </a:r>
            <a:r>
              <a:rPr lang="en-US" sz="1200" kern="12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[ NOT ]</a:t>
            </a:r>
            <a:r>
              <a:rPr lang="en-US" sz="1200" kern="1200" dirty="0">
                <a:solidFill>
                  <a:srgbClr val="FF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IN</a:t>
            </a:r>
            <a:r>
              <a:rPr lang="en-US" sz="1200" kern="12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( </a:t>
            </a:r>
            <a:r>
              <a:rPr lang="zh-CN" sz="1200" kern="12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子查询</a:t>
            </a:r>
            <a:r>
              <a:rPr lang="en-US" sz="1200" kern="12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)</a:t>
            </a:r>
            <a:endParaRPr lang="zh-CN" sz="1600" kern="1200" dirty="0">
              <a:solidFill>
                <a:srgbClr val="0D0D0D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内容占位符 2"/>
          <p:cNvSpPr>
            <a:spLocks noGrp="1"/>
          </p:cNvSpPr>
          <p:nvPr/>
        </p:nvSpPr>
        <p:spPr>
          <a:xfrm>
            <a:off x="2574226" y="2256656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所有期末挂科的学生信息。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60641" y="2256656"/>
            <a:ext cx="2013585" cy="672465"/>
            <a:chOff x="3394" y="2862"/>
            <a:chExt cx="3171" cy="1059"/>
          </a:xfrm>
        </p:grpSpPr>
        <p:sp>
          <p:nvSpPr>
            <p:cNvPr id="17" name="任意多边形 16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8" name="任意多边形 17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9" name="肘形连接符 18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685736" y="3377431"/>
            <a:ext cx="1085405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* from Student where </a:t>
            </a:r>
            <a:r>
              <a:rPr lang="en-US" sz="2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Sno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in (select </a:t>
            </a:r>
            <a:r>
              <a:rPr lang="en-US" sz="2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Sno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from Score where </a:t>
            </a:r>
            <a:r>
              <a:rPr lang="en-US" sz="2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EndScore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&lt; 60);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1" name="图片 20"/>
          <p:cNvPicPr/>
          <p:nvPr/>
        </p:nvPicPr>
        <p:blipFill>
          <a:blip r:embed="rId5"/>
          <a:stretch>
            <a:fillRect/>
          </a:stretch>
        </p:blipFill>
        <p:spPr>
          <a:xfrm>
            <a:off x="685736" y="4459972"/>
            <a:ext cx="8682551" cy="1716991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13" grpId="0"/>
      <p:bldP spid="1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7101313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子查询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——2. 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Exists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子查询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38988" y="981554"/>
            <a:ext cx="107164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en-US" altLang="zh-CN" b="1" kern="100" dirty="0">
                <a:solidFill>
                  <a:srgbClr val="FF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Exists</a:t>
            </a:r>
            <a:r>
              <a:rPr lang="zh-CN" altLang="en-US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关键字创建子查询时，内层查询语句不返回查询的记录，而返回一个逻辑值。当内层查询返回的值为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True</a:t>
            </a:r>
            <a:r>
              <a:rPr lang="zh-CN" altLang="en-US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时，外层查询语句将进行查询，返回符合条件的记录。当内层查询返回的值为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False</a:t>
            </a:r>
            <a:r>
              <a:rPr lang="zh-CN" altLang="en-US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时，外层查询语句将不进行查询或查询不出任何记录</a:t>
            </a:r>
            <a:r>
              <a:rPr lang="zh-CN" altLang="en-US" kern="100" dirty="0" smtClean="0">
                <a:latin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kern="100" dirty="0" smtClean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indent="457200"/>
            <a:endParaRPr lang="en-US" altLang="zh-CN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indent="457200"/>
            <a:endParaRPr lang="zh-CN" altLang="en-US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indent="457200"/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Exists</a:t>
            </a:r>
            <a:r>
              <a:rPr lang="zh-CN" altLang="en-US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关键字还可以与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en-US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结合使用，即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Not Exists</a:t>
            </a:r>
            <a:r>
              <a:rPr lang="zh-CN" altLang="en-US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，其返回值情况与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Exists</a:t>
            </a:r>
            <a:r>
              <a:rPr lang="zh-CN" altLang="en-US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正好相反。子查询如果至少返回了一行记录，那么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Not Exists</a:t>
            </a:r>
            <a:r>
              <a:rPr lang="zh-CN" altLang="en-US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的结果为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False</a:t>
            </a:r>
            <a:r>
              <a:rPr lang="zh-CN" altLang="en-US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，此时外层查询语句将不再进行查询。如果子查询没有返回任何记录，那么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Not Exists</a:t>
            </a:r>
            <a:r>
              <a:rPr lang="zh-CN" altLang="en-US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返回的结果为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True</a:t>
            </a:r>
            <a:r>
              <a:rPr lang="zh-CN" altLang="en-US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，此时外层查询语句将进行查询。</a:t>
            </a: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1114796" y="1967872"/>
            <a:ext cx="5334000" cy="332105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ts val="1600"/>
              </a:lnSpc>
            </a:pPr>
            <a:r>
              <a:rPr lang="zh-CN" altLang="zh-CN" sz="12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表达式 </a:t>
            </a:r>
            <a:r>
              <a:rPr lang="en-US" altLang="zh-CN" sz="1200" dirty="0">
                <a:solidFill>
                  <a:srgbClr val="FF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Exists</a:t>
            </a:r>
            <a:r>
              <a:rPr lang="en-US" altLang="zh-CN" sz="12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( </a:t>
            </a:r>
            <a:r>
              <a:rPr lang="zh-CN" altLang="zh-CN" sz="12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子查询</a:t>
            </a:r>
            <a:r>
              <a:rPr lang="en-US" altLang="zh-CN" sz="12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)</a:t>
            </a:r>
            <a:endParaRPr lang="zh-CN" altLang="zh-CN" sz="1600" dirty="0">
              <a:solidFill>
                <a:srgbClr val="0D0D0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内容占位符 2"/>
          <p:cNvSpPr>
            <a:spLocks noGrp="1"/>
          </p:cNvSpPr>
          <p:nvPr/>
        </p:nvSpPr>
        <p:spPr>
          <a:xfrm>
            <a:off x="2574226" y="3749022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是否有期末考试满分的学生，有则返回所有学生信息。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60641" y="3749022"/>
            <a:ext cx="2013585" cy="672465"/>
            <a:chOff x="3394" y="2862"/>
            <a:chExt cx="3171" cy="1059"/>
          </a:xfrm>
        </p:grpSpPr>
        <p:sp>
          <p:nvSpPr>
            <p:cNvPr id="17" name="任意多边形 16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8" name="任意多边形 17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9" name="肘形连接符 18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685736" y="4869797"/>
            <a:ext cx="1085405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* from Student where Exists (select * from Score where </a:t>
            </a:r>
            <a:r>
              <a:rPr lang="en-US" sz="2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EndScore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=100);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448085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13" grpId="0"/>
      <p:bldP spid="1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6117902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子查询</a:t>
            </a:r>
            <a:r>
              <a:rPr lang="en-US" altLang="zh-CN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——3.</a:t>
            </a:r>
            <a:r>
              <a:rPr lang="zh-CN" altLang="en-US" sz="311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比较子查询</a:t>
            </a:r>
            <a:endParaRPr 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38988" y="981554"/>
            <a:ext cx="107164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b="1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这种子查询可以认为是</a:t>
            </a:r>
            <a:r>
              <a:rPr lang="en-US" altLang="zh-CN" b="1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en-US" b="1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子查询的扩展，它使表达式的值与子查询的结果进行比较运算</a:t>
            </a:r>
            <a:r>
              <a:rPr lang="zh-CN" altLang="en-US" kern="100" dirty="0" smtClean="0"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858327" y="1385382"/>
            <a:ext cx="5334000" cy="332105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ts val="1600"/>
              </a:lnSpc>
            </a:pPr>
            <a:r>
              <a:rPr lang="zh-CN" altLang="zh-CN" sz="12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表达式 </a:t>
            </a:r>
            <a:r>
              <a:rPr lang="en-US" altLang="zh-CN" sz="1200" dirty="0">
                <a:solidFill>
                  <a:srgbClr val="FF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{ &lt; | &lt;= | = | &gt; | &gt;= | != | &lt;&gt; } { ALL | SOME | ANY }</a:t>
            </a:r>
            <a:r>
              <a:rPr lang="en-US" altLang="zh-CN" sz="12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( </a:t>
            </a:r>
            <a:r>
              <a:rPr lang="zh-CN" altLang="zh-CN" sz="12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子查询</a:t>
            </a:r>
            <a:r>
              <a:rPr lang="en-US" altLang="zh-CN" sz="1200" dirty="0">
                <a:solidFill>
                  <a:srgbClr val="0D0D0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)</a:t>
            </a:r>
            <a:endParaRPr lang="zh-CN" altLang="zh-CN" sz="1600" dirty="0">
              <a:solidFill>
                <a:srgbClr val="0D0D0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内容占位符 2"/>
          <p:cNvSpPr>
            <a:spLocks noGrp="1"/>
          </p:cNvSpPr>
          <p:nvPr/>
        </p:nvSpPr>
        <p:spPr>
          <a:xfrm>
            <a:off x="2574226" y="1980609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Score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表中所有期末成绩大于任意科目平均成绩的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信息。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60641" y="1980609"/>
            <a:ext cx="2013585" cy="672465"/>
            <a:chOff x="3394" y="2862"/>
            <a:chExt cx="3171" cy="1059"/>
          </a:xfrm>
        </p:grpSpPr>
        <p:sp>
          <p:nvSpPr>
            <p:cNvPr id="17" name="任意多边形 16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8" name="任意多边形 17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9" name="肘形连接符 18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288500000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685736" y="3101384"/>
            <a:ext cx="1085405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* from Score where  </a:t>
            </a:r>
            <a:r>
              <a:rPr lang="en-US" sz="2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EndScore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&gt;= </a:t>
            </a:r>
            <a:r>
              <a:rPr 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any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(select </a:t>
            </a:r>
            <a:r>
              <a:rPr lang="en-US" sz="2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avg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sz="2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EndScore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from Score group by </a:t>
            </a:r>
            <a:r>
              <a:rPr lang="en-US" sz="2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Cno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);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2" name="图片 21"/>
          <p:cNvPicPr/>
          <p:nvPr/>
        </p:nvPicPr>
        <p:blipFill>
          <a:blip r:embed="rId5"/>
          <a:stretch>
            <a:fillRect/>
          </a:stretch>
        </p:blipFill>
        <p:spPr>
          <a:xfrm>
            <a:off x="764868" y="4016009"/>
            <a:ext cx="7710757" cy="242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1801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13" grpId="0"/>
      <p:bldP spid="13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363595"/>
            <a:ext cx="12192000" cy="3275330"/>
          </a:xfrm>
          <a:prstGeom prst="rect">
            <a:avLst/>
          </a:prstGeom>
          <a:solidFill>
            <a:srgbClr val="C3E4F2">
              <a:alpha val="17000"/>
            </a:srgbClr>
          </a:solidFill>
          <a:ln>
            <a:noFill/>
          </a:ln>
          <a:effectLst>
            <a:glow>
              <a:schemeClr val="accent1">
                <a:alpha val="55000"/>
              </a:schemeClr>
            </a:glow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377190"/>
            <a:ext cx="9317990" cy="454025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二、子查询</a:t>
            </a:r>
            <a:r>
              <a:rPr lang="en-US" altLang="zh-CN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——3.</a:t>
            </a:r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比较子查询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" name="等腰三角形 13"/>
          <p:cNvSpPr/>
          <p:nvPr/>
        </p:nvSpPr>
        <p:spPr>
          <a:xfrm rot="20940000">
            <a:off x="384238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413702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2491105" y="1273810"/>
            <a:ext cx="9096375" cy="850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Score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表中所有期末成绩大于所有科目平均成绩的信息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7520" y="1273810"/>
            <a:ext cx="2013585" cy="672465"/>
            <a:chOff x="3394" y="2862"/>
            <a:chExt cx="3171" cy="1059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3459" y="2927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7AC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3394" y="2862"/>
              <a:ext cx="3106" cy="985"/>
            </a:xfrm>
            <a:custGeom>
              <a:avLst/>
              <a:gdLst>
                <a:gd name="connsiteX0" fmla="*/ 0 w 3106"/>
                <a:gd name="connsiteY0" fmla="*/ 1129 h 1129"/>
                <a:gd name="connsiteX1" fmla="*/ 35 w 3106"/>
                <a:gd name="connsiteY1" fmla="*/ 26 h 1129"/>
                <a:gd name="connsiteX2" fmla="*/ 3106 w 3106"/>
                <a:gd name="connsiteY2" fmla="*/ 0 h 1129"/>
                <a:gd name="connsiteX3" fmla="*/ 2153 w 3106"/>
                <a:gd name="connsiteY3" fmla="*/ 1129 h 1129"/>
                <a:gd name="connsiteX4" fmla="*/ 0 w 3106"/>
                <a:gd name="connsiteY4" fmla="*/ 1129 h 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6" h="1129">
                  <a:moveTo>
                    <a:pt x="0" y="1129"/>
                  </a:moveTo>
                  <a:lnTo>
                    <a:pt x="35" y="26"/>
                  </a:lnTo>
                  <a:lnTo>
                    <a:pt x="3106" y="0"/>
                  </a:lnTo>
                  <a:lnTo>
                    <a:pt x="2153" y="1129"/>
                  </a:lnTo>
                  <a:lnTo>
                    <a:pt x="0" y="1129"/>
                  </a:lnTo>
                  <a:close/>
                </a:path>
              </a:pathLst>
            </a:custGeom>
            <a:solidFill>
              <a:srgbClr val="086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案例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5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8" name="肘形连接符 17"/>
            <p:cNvCxnSpPr/>
            <p:nvPr>
              <p:custDataLst>
                <p:tags r:id="rId3"/>
              </p:custDataLst>
            </p:nvPr>
          </p:nvCxnSpPr>
          <p:spPr>
            <a:xfrm rot="16200000" flipH="1">
              <a:off x="3075" y="3401"/>
              <a:ext cx="1037" cy="5"/>
            </a:xfrm>
            <a:prstGeom prst="bentConnector5">
              <a:avLst>
                <a:gd name="adj1" fmla="val -38669"/>
                <a:gd name="adj2" fmla="val 342839622"/>
                <a:gd name="adj3" fmla="val 145226"/>
              </a:avLst>
            </a:prstGeom>
            <a:ln>
              <a:gradFill>
                <a:gsLst>
                  <a:gs pos="9000">
                    <a:srgbClr val="086693"/>
                  </a:gs>
                  <a:gs pos="100000">
                    <a:schemeClr val="bg1"/>
                  </a:gs>
                  <a:gs pos="31000">
                    <a:schemeClr val="accent1">
                      <a:lumMod val="45000"/>
                      <a:lumOff val="55000"/>
                    </a:schemeClr>
                  </a:gs>
                  <a:gs pos="50000">
                    <a:schemeClr val="accent1">
                      <a:lumMod val="45000"/>
                      <a:lumOff val="55000"/>
                    </a:schemeClr>
                  </a:gs>
                  <a:gs pos="78000">
                    <a:schemeClr val="accent1">
                      <a:lumMod val="30000"/>
                      <a:lumOff val="70000"/>
                    </a:schemeClr>
                  </a:gs>
                </a:gsLst>
                <a:lin ang="522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 flipV="1">
            <a:off x="266700" y="885190"/>
            <a:ext cx="3876675" cy="1905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02614" y="2423160"/>
            <a:ext cx="11051673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步骤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* from Score where  </a:t>
            </a:r>
            <a:r>
              <a:rPr lang="en-US" sz="2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EndScore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&gt;= </a:t>
            </a:r>
            <a:r>
              <a:rPr 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all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(select </a:t>
            </a:r>
            <a:r>
              <a:rPr lang="en-US" sz="2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avg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sz="2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EndScore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</a:t>
            </a:r>
            <a:r>
              <a:rPr 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from 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Score group by </a:t>
            </a:r>
            <a:r>
              <a:rPr lang="en-US" sz="24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Cno</a:t>
            </a: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);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696253" y="3451828"/>
            <a:ext cx="10112645" cy="1793032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  <p:bldLst>
      <p:bldP spid="6" grpId="0" bldLvl="0" animBg="1"/>
      <p:bldP spid="6" grpId="1" animBg="1"/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  <p:bldP spid="7" grpId="0"/>
      <p:bldP spid="7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标注 6"/>
          <p:cNvSpPr/>
          <p:nvPr/>
        </p:nvSpPr>
        <p:spPr>
          <a:xfrm>
            <a:off x="845185" y="2078355"/>
            <a:ext cx="7301865" cy="1878330"/>
          </a:xfrm>
          <a:prstGeom prst="wedgeRectCallout">
            <a:avLst>
              <a:gd name="adj1" fmla="val 69897"/>
              <a:gd name="adj2" fmla="val 64604"/>
            </a:avLst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940000">
            <a:off x="361886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1350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0645" y="4315460"/>
            <a:ext cx="2753360" cy="1699260"/>
          </a:xfrm>
          <a:prstGeom prst="rect">
            <a:avLst/>
          </a:prstGeom>
          <a:solidFill>
            <a:schemeClr val="bg1"/>
          </a:solidFill>
          <a:ln w="92075">
            <a:solidFill>
              <a:srgbClr val="46AC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手动操作 7"/>
          <p:cNvSpPr/>
          <p:nvPr/>
        </p:nvSpPr>
        <p:spPr>
          <a:xfrm rot="10800000">
            <a:off x="6837045" y="6126480"/>
            <a:ext cx="1940560" cy="274955"/>
          </a:xfrm>
          <a:prstGeom prst="flowChartManualOperation">
            <a:avLst/>
          </a:prstGeom>
          <a:solidFill>
            <a:srgbClr val="47A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576435" y="4094480"/>
            <a:ext cx="1200785" cy="2306955"/>
            <a:chOff x="11919" y="3554"/>
            <a:chExt cx="2544" cy="4336"/>
          </a:xfrm>
        </p:grpSpPr>
        <p:sp>
          <p:nvSpPr>
            <p:cNvPr id="10" name="圆角矩形 9"/>
            <p:cNvSpPr/>
            <p:nvPr/>
          </p:nvSpPr>
          <p:spPr>
            <a:xfrm>
              <a:off x="11919" y="3554"/>
              <a:ext cx="2544" cy="4336"/>
            </a:xfrm>
            <a:prstGeom prst="roundRect">
              <a:avLst>
                <a:gd name="adj" fmla="val 11635"/>
              </a:avLst>
            </a:prstGeom>
            <a:solidFill>
              <a:srgbClr val="47AC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圆角矩形 11"/>
            <p:cNvSpPr/>
            <p:nvPr>
              <p:custDataLst>
                <p:tags r:id="rId2"/>
              </p:custDataLst>
            </p:nvPr>
          </p:nvSpPr>
          <p:spPr>
            <a:xfrm>
              <a:off x="12270" y="4026"/>
              <a:ext cx="1841" cy="578"/>
            </a:xfrm>
            <a:prstGeom prst="roundRect">
              <a:avLst>
                <a:gd name="adj" fmla="val 1163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>
              <p:custDataLst>
                <p:tags r:id="rId3"/>
              </p:custDataLst>
            </p:nvPr>
          </p:nvSpPr>
          <p:spPr>
            <a:xfrm>
              <a:off x="12270" y="5046"/>
              <a:ext cx="1841" cy="1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>
              <p:custDataLst>
                <p:tags r:id="rId4"/>
              </p:custDataLst>
            </p:nvPr>
          </p:nvSpPr>
          <p:spPr>
            <a:xfrm>
              <a:off x="12270" y="5608"/>
              <a:ext cx="1841" cy="1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2943" y="6520"/>
              <a:ext cx="528" cy="5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6420" y="2315210"/>
            <a:ext cx="5089525" cy="629920"/>
          </a:xfrm>
        </p:spPr>
        <p:txBody>
          <a:bodyPr>
            <a:noAutofit/>
          </a:bodyPr>
          <a:lstStyle/>
          <a:p>
            <a:pPr marL="0" indent="0" algn="ctr" fontAlgn="auto">
              <a:lnSpc>
                <a:spcPct val="130000"/>
              </a:lnSpc>
              <a:buNone/>
            </a:pPr>
            <a:r>
              <a:rPr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感谢观看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0825" y="4418965"/>
            <a:ext cx="2413635" cy="15259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05585" y="4792345"/>
            <a:ext cx="2764155" cy="1608455"/>
          </a:xfrm>
          <a:prstGeom prst="rect">
            <a:avLst/>
          </a:prstGeom>
        </p:spPr>
      </p:pic>
      <p:sp>
        <p:nvSpPr>
          <p:cNvPr id="19" name="等腰三角形 18"/>
          <p:cNvSpPr/>
          <p:nvPr/>
        </p:nvSpPr>
        <p:spPr>
          <a:xfrm rot="3960000">
            <a:off x="9900285" y="172656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2880000">
            <a:off x="9806940" y="193421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9840000">
            <a:off x="10982960" y="587057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10500000">
            <a:off x="10866755" y="572198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 bldLvl="0" animBg="1"/>
      <p:bldP spid="7" grpId="1" animBg="1"/>
      <p:bldP spid="14" grpId="0" animBg="1"/>
      <p:bldP spid="14" grpId="1" animBg="1"/>
      <p:bldP spid="15" grpId="0" animBg="1"/>
      <p:bldP spid="15" grpId="1" animBg="1"/>
      <p:bldP spid="4" grpId="0" animBg="1"/>
      <p:bldP spid="4" grpId="1" animBg="1"/>
      <p:bldP spid="8" grpId="0" animBg="1"/>
      <p:bldP spid="8" grpId="1" animBg="1"/>
      <p:bldP spid="3" grpId="0" build="p"/>
      <p:bldP spid="3" grpId="1" build="p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情境引入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项目组将数据导入</a:t>
            </a:r>
            <a:r>
              <a:rPr lang="en-US" altLang="zh-CN" sz="2000" dirty="0"/>
              <a:t>MySQL</a:t>
            </a:r>
            <a:r>
              <a:rPr lang="zh-CN" altLang="en-US" sz="2000" dirty="0"/>
              <a:t>以后，发现数据检索速度较慢，而且为了同样的工作要重复进行操作。为此，项目组决定优化数据库，创建索引和视图</a:t>
            </a:r>
            <a:r>
              <a:rPr sz="2000" dirty="0" smtClean="0"/>
              <a:t>。</a:t>
            </a:r>
            <a:endParaRPr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55135"/>
          </a:xfrm>
        </p:spPr>
        <p:txBody>
          <a:bodyPr>
            <a:normAutofit/>
          </a:bodyPr>
          <a:lstStyle/>
          <a:p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4-1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：索引</a:t>
            </a:r>
            <a:endParaRPr lang="zh-CN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type="body" idx="1"/>
          </p:nvPr>
        </p:nvSpPr>
        <p:spPr>
          <a:xfrm>
            <a:off x="831850" y="3527281"/>
            <a:ext cx="10515600" cy="2226974"/>
          </a:xfrm>
        </p:spPr>
        <p:txBody>
          <a:bodyPr>
            <a:normAutofit fontScale="92500" lnSpcReduction="10000"/>
          </a:bodyPr>
          <a:lstStyle/>
          <a:p>
            <a:pPr indent="504190">
              <a:lnSpc>
                <a:spcPct val="160000"/>
              </a:lnSpc>
              <a:spcAft>
                <a:spcPts val="60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书的目录类似，利用索引可以快速访问数据库表中的特定信息。索引是对数据库表中一列或多列的值进行排序的一种结构，有效地设计索引可以提高检索的效率。本任务先介绍索引的含义、作用、分类和设计索引的原则，然后介绍索引的创建和维护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782" y="1187450"/>
            <a:ext cx="10861963" cy="4989830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b="1" dirty="0" smtClean="0">
                <a:solidFill>
                  <a:srgbClr val="FF0000"/>
                </a:solidFill>
              </a:rPr>
              <a:t>索引</a:t>
            </a:r>
            <a:r>
              <a:rPr lang="zh-CN" altLang="en-US" sz="2000" dirty="0"/>
              <a:t>是一种提高查找速度的机制，用来快速地寻找那些具有特定值的记录，如果没有索引，执行查询时</a:t>
            </a:r>
            <a:r>
              <a:rPr lang="en-US" altLang="zh-CN" sz="2000" dirty="0"/>
              <a:t>MySQL</a:t>
            </a:r>
            <a:r>
              <a:rPr lang="zh-CN" altLang="en-US" sz="2000" dirty="0"/>
              <a:t>必须从第一个记录开始扫描整个表的所有记录，直至找到符合要求的记录。表里面的记录数量越多，这个操作的代价就越高。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rgbClr val="FF0000"/>
                </a:solidFill>
              </a:rPr>
              <a:t>索引</a:t>
            </a:r>
            <a:r>
              <a:rPr lang="zh-CN" altLang="en-US" sz="2000" dirty="0"/>
              <a:t>提供指针以指向存储在表中指定列的数据值，然后根据指定的排序次序排列这些指针。数据库使用索引的方式与使用书的目录很相似：通过搜索索引找到特定的值，然后跟随指针到达包含该值的行。 </a:t>
            </a:r>
          </a:p>
          <a:p>
            <a:pPr marL="0" indent="457200" fontAlgn="auto">
              <a:lnSpc>
                <a:spcPct val="100000"/>
              </a:lnSpc>
              <a:buNone/>
            </a:pPr>
            <a:r>
              <a:rPr lang="zh-CN" altLang="en-US" sz="2000" dirty="0"/>
              <a:t>如果作为搜索条件的列上已经创建了索引，</a:t>
            </a:r>
            <a:r>
              <a:rPr lang="en-US" altLang="zh-CN" sz="2000" dirty="0"/>
              <a:t>MySQL</a:t>
            </a:r>
            <a:r>
              <a:rPr lang="zh-CN" altLang="en-US" sz="2000" dirty="0"/>
              <a:t>无需扫描任何记录即可迅速得到目标记录所在的位置。如果表有</a:t>
            </a:r>
            <a:r>
              <a:rPr lang="en-US" altLang="zh-CN" sz="2000" dirty="0"/>
              <a:t>1000</a:t>
            </a:r>
            <a:r>
              <a:rPr lang="zh-CN" altLang="en-US" sz="2000" dirty="0"/>
              <a:t>个记录，通过索引查找记录至少要比顺序扫描记录快</a:t>
            </a:r>
            <a:r>
              <a:rPr lang="en-US" altLang="zh-CN" sz="2000" dirty="0"/>
              <a:t>100</a:t>
            </a:r>
            <a:r>
              <a:rPr lang="zh-CN" altLang="en-US" sz="2000" dirty="0"/>
              <a:t>倍。</a:t>
            </a:r>
          </a:p>
          <a:p>
            <a:pPr marL="0" indent="457200" fontAlgn="auto">
              <a:lnSpc>
                <a:spcPct val="150000"/>
              </a:lnSpc>
              <a:buNone/>
            </a:pPr>
            <a:endParaRPr lang="zh-CN" altLang="en-US"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00B0F0"/>
                </a:solidFill>
              </a:rPr>
              <a:t>一</a:t>
            </a:r>
            <a:r>
              <a:rPr lang="zh-CN" altLang="en-US" b="1" dirty="0" smtClean="0">
                <a:solidFill>
                  <a:srgbClr val="00B0F0"/>
                </a:solidFill>
              </a:rPr>
              <a:t>、索引</a:t>
            </a:r>
            <a:r>
              <a:rPr lang="zh-CN" altLang="en-US" b="1" dirty="0">
                <a:solidFill>
                  <a:srgbClr val="00B0F0"/>
                </a:solidFill>
              </a:rPr>
              <a:t>文件如何影响原</a:t>
            </a:r>
            <a:r>
              <a:rPr lang="zh-CN" altLang="en-US" b="1" dirty="0" smtClean="0">
                <a:solidFill>
                  <a:srgbClr val="00B0F0"/>
                </a:solidFill>
              </a:rPr>
              <a:t>表</a:t>
            </a:r>
            <a:endParaRPr lang="en-US" altLang="zh-CN" b="1" dirty="0" smtClean="0">
              <a:solidFill>
                <a:srgbClr val="00B0F0"/>
              </a:solidFill>
            </a:endParaRPr>
          </a:p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sz="2000" dirty="0"/>
              <a:t>以学生表</a:t>
            </a:r>
            <a:r>
              <a:rPr lang="en-US" altLang="zh-CN" sz="2000" dirty="0"/>
              <a:t>student</a:t>
            </a:r>
            <a:r>
              <a:rPr lang="zh-CN" altLang="en-US" sz="2000" dirty="0"/>
              <a:t>为例，在表中建立“学号”索引（</a:t>
            </a:r>
            <a:r>
              <a:rPr lang="zh-CN" altLang="en-US" sz="2000" dirty="0" smtClean="0"/>
              <a:t>升序）</a:t>
            </a:r>
            <a:r>
              <a:rPr lang="zh-CN" altLang="en-US" sz="2000" dirty="0"/>
              <a:t>示意图如下</a:t>
            </a:r>
            <a:r>
              <a:rPr lang="zh-CN" altLang="en-US" sz="2000" dirty="0" smtClean="0"/>
              <a:t>：</a:t>
            </a:r>
            <a:endParaRPr sz="2000" dirty="0"/>
          </a:p>
        </p:txBody>
      </p:sp>
      <p:pic>
        <p:nvPicPr>
          <p:cNvPr id="9" name="图片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2214" y="2536522"/>
            <a:ext cx="5939084" cy="25961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63152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5" name="图片 13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34" y="1784372"/>
            <a:ext cx="5744300" cy="205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图片 13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13" y="4366224"/>
            <a:ext cx="6084221" cy="222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53413" y="1218611"/>
            <a:ext cx="678903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FF0D0D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没有索引文件时</a:t>
            </a:r>
            <a:endParaRPr kumimoji="0" lang="zh-CN" altLang="zh-CN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D0D0D"/>
                </a:solidFill>
                <a:effectLst/>
                <a:latin typeface="MicrosoftYaHei"/>
                <a:ea typeface="宋体" panose="02010600030101010101" pitchFamily="2" charset="-122"/>
                <a:cs typeface="MicrosoftYaHei"/>
              </a:rPr>
              <a:t>如果要找位于第</a:t>
            </a:r>
            <a:r>
              <a:rPr kumimoji="0" lang="en-US" altLang="zh-CN" sz="1400" b="0" i="0" u="none" strike="noStrike" cap="none" normalizeH="0" baseline="0" smtClean="0">
                <a:ln>
                  <a:noFill/>
                </a:ln>
                <a:solidFill>
                  <a:srgbClr val="0D0D0D"/>
                </a:solidFill>
                <a:effectLst/>
                <a:ea typeface="宋体" panose="02010600030101010101" pitchFamily="2" charset="-122"/>
                <a:cs typeface="MicrosoftYaHei"/>
              </a:rPr>
              <a:t>999</a:t>
            </a:r>
            <a:r>
              <a:rPr kumimoji="0" lang="zh-CN" altLang="en-US" sz="1400" b="0" i="0" u="none" strike="noStrike" cap="none" normalizeH="0" baseline="0" smtClean="0">
                <a:ln>
                  <a:noFill/>
                </a:ln>
                <a:solidFill>
                  <a:srgbClr val="0D0D0D"/>
                </a:solidFill>
                <a:effectLst/>
                <a:latin typeface="MicrosoftYaHei"/>
                <a:ea typeface="宋体" panose="02010600030101010101" pitchFamily="2" charset="-122"/>
                <a:cs typeface="MicrosoftYaHei"/>
              </a:rPr>
              <a:t>条的学号</a:t>
            </a:r>
            <a:r>
              <a:rPr kumimoji="0" lang="zh-CN" altLang="en-US" sz="1400" b="0" i="0" u="none" strike="noStrike" cap="none" normalizeH="0" baseline="0" smtClean="0">
                <a:ln>
                  <a:noFill/>
                </a:ln>
                <a:solidFill>
                  <a:srgbClr val="0D0D0D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”</a:t>
            </a:r>
            <a:r>
              <a:rPr kumimoji="0" lang="en-US" altLang="zh-CN" sz="1400" b="0" i="0" u="none" strike="noStrike" cap="none" normalizeH="0" baseline="0" smtClean="0">
                <a:ln>
                  <a:noFill/>
                </a:ln>
                <a:solidFill>
                  <a:srgbClr val="0D0D0D"/>
                </a:solidFill>
                <a:effectLst/>
                <a:ea typeface="宋体" panose="02010600030101010101" pitchFamily="2" charset="-122"/>
                <a:cs typeface="MicrosoftYaHei"/>
              </a:rPr>
              <a:t>2020010999</a:t>
            </a:r>
            <a:r>
              <a:rPr kumimoji="0" lang="en-US" altLang="zh-CN" sz="1400" b="0" i="0" u="none" strike="noStrike" cap="none" normalizeH="0" baseline="0" smtClean="0">
                <a:ln>
                  <a:noFill/>
                </a:ln>
                <a:solidFill>
                  <a:srgbClr val="0D0D0D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”</a:t>
            </a:r>
            <a:r>
              <a:rPr kumimoji="0" lang="zh-CN" altLang="en-US" sz="1400" b="0" i="0" u="none" strike="noStrike" cap="none" normalizeH="0" baseline="0" smtClean="0">
                <a:ln>
                  <a:noFill/>
                </a:ln>
                <a:solidFill>
                  <a:srgbClr val="0D0D0D"/>
                </a:solidFill>
                <a:effectLst/>
                <a:latin typeface="MicrosoftYaHei"/>
                <a:ea typeface="宋体" panose="02010600030101010101" pitchFamily="2" charset="-122"/>
                <a:cs typeface="MicrosoftYaHei"/>
              </a:rPr>
              <a:t>的记录</a:t>
            </a:r>
            <a:r>
              <a:rPr kumimoji="0" lang="en-US" altLang="zh-CN" sz="1400" b="0" i="0" u="none" strike="noStrike" cap="none" normalizeH="0" baseline="0" smtClean="0">
                <a:ln>
                  <a:noFill/>
                </a:ln>
                <a:solidFill>
                  <a:srgbClr val="0D0D0D"/>
                </a:solidFill>
                <a:effectLst/>
                <a:ea typeface="宋体" panose="02010600030101010101" pitchFamily="2" charset="-122"/>
                <a:cs typeface="MicrosoftYaHei"/>
              </a:rPr>
              <a:t>, </a:t>
            </a:r>
            <a:r>
              <a:rPr kumimoji="0" lang="zh-CN" altLang="en-US" sz="1400" b="0" i="0" u="none" strike="noStrike" cap="none" normalizeH="0" baseline="0" smtClean="0">
                <a:ln>
                  <a:noFill/>
                </a:ln>
                <a:solidFill>
                  <a:srgbClr val="0D0D0D"/>
                </a:solidFill>
                <a:effectLst/>
                <a:latin typeface="MicrosoftYaHei"/>
                <a:ea typeface="宋体" panose="02010600030101010101" pitchFamily="2" charset="-122"/>
                <a:cs typeface="MicrosoftYaHei"/>
              </a:rPr>
              <a:t>计算机要在表中查找</a:t>
            </a:r>
            <a:r>
              <a:rPr kumimoji="0" lang="en-US" altLang="zh-CN" sz="1400" b="0" i="0" u="none" strike="noStrike" cap="none" normalizeH="0" baseline="0" smtClean="0">
                <a:ln>
                  <a:noFill/>
                </a:ln>
                <a:solidFill>
                  <a:srgbClr val="0D0D0D"/>
                </a:solidFill>
                <a:effectLst/>
                <a:ea typeface="宋体" panose="02010600030101010101" pitchFamily="2" charset="-122"/>
                <a:cs typeface="MicrosoftYaHei"/>
              </a:rPr>
              <a:t>999</a:t>
            </a:r>
            <a:r>
              <a:rPr kumimoji="0" lang="zh-CN" altLang="en-US" sz="1400" b="0" i="0" u="none" strike="noStrike" cap="none" normalizeH="0" baseline="0" smtClean="0">
                <a:ln>
                  <a:noFill/>
                </a:ln>
                <a:solidFill>
                  <a:srgbClr val="0D0D0D"/>
                </a:solidFill>
                <a:effectLst/>
                <a:latin typeface="MicrosoftYaHei"/>
                <a:ea typeface="宋体" panose="02010600030101010101" pitchFamily="2" charset="-122"/>
                <a:cs typeface="MicrosoftYaHei"/>
              </a:rPr>
              <a:t>次。</a:t>
            </a:r>
            <a:endParaRPr kumimoji="0" lang="zh-CN" alt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53413" y="3860796"/>
            <a:ext cx="879279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8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82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rgbClr val="FF0D0D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有索引文件时：</a:t>
            </a: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rgbClr val="FF0D0D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rgbClr val="FF0D0D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二分法查找实例</a:t>
            </a: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rgbClr val="FF0D0D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MicrosoftYaHei"/>
                <a:ea typeface="宋体" panose="02010600030101010101" pitchFamily="2" charset="-122"/>
                <a:cs typeface="MicrosoftYaHei"/>
              </a:rPr>
              <a:t>计算机先在索引文件中学号为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”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ea typeface="宋体" panose="02010600030101010101" pitchFamily="2" charset="-122"/>
                <a:cs typeface="MicrosoftYaHei"/>
              </a:rPr>
              <a:t>2020010010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MicrosoftYaHei"/>
              </a:rPr>
              <a:t>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MicrosoftYaHei"/>
                <a:ea typeface="宋体" panose="02010600030101010101" pitchFamily="2" charset="-122"/>
                <a:cs typeface="MicrosoftYaHei"/>
              </a:rPr>
              <a:t>的记录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ea typeface="宋体" panose="02010600030101010101" pitchFamily="2" charset="-122"/>
                <a:cs typeface="MicrosoftYaHei"/>
              </a:rPr>
              <a:t>,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MicrosoftYaHei"/>
                <a:ea typeface="宋体" panose="02010600030101010101" pitchFamily="2" charset="-122"/>
                <a:cs typeface="MicrosoftYaHei"/>
              </a:rPr>
              <a:t>找到相应的记录号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ea typeface="宋体" panose="02010600030101010101" pitchFamily="2" charset="-122"/>
                <a:cs typeface="MicrosoftYaHei"/>
              </a:rPr>
              <a:t>,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MicrosoftYaHei"/>
                <a:ea typeface="宋体" panose="02010600030101010101" pitchFamily="2" charset="-122"/>
                <a:cs typeface="MicrosoftYaHei"/>
              </a:rPr>
              <a:t>再到学生表中直接读取相关记录。</a:t>
            </a:r>
            <a:endParaRPr kumimoji="0" lang="zh-CN" alt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885416" y="5623753"/>
            <a:ext cx="256031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等线 Light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等线 Light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Student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等线 Light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有索引查找数据情况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60034" y="2702303"/>
            <a:ext cx="30110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82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latin typeface="等线 Light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lang="en-US" altLang="zh-CN" sz="1400" dirty="0">
                <a:latin typeface="等线 Light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Student</a:t>
            </a:r>
            <a:r>
              <a:rPr lang="zh-CN" altLang="en-US" sz="1400" dirty="0">
                <a:latin typeface="等线 Light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没有索引查找数据情况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2203358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405765"/>
            <a:ext cx="6282055" cy="425450"/>
          </a:xfrm>
        </p:spPr>
        <p:txBody>
          <a:bodyPr>
            <a:normAutofit fontScale="90000"/>
          </a:bodyPr>
          <a:lstStyle/>
          <a:p>
            <a:pPr lvl="0" algn="just"/>
            <a:r>
              <a:rPr lang="zh-CN" altLang="en-US" sz="311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知识学习</a:t>
            </a:r>
            <a:endParaRPr lang="en-US" altLang="zh-CN" sz="311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6700" y="892810"/>
            <a:ext cx="3509645" cy="11430"/>
          </a:xfrm>
          <a:prstGeom prst="lin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 rot="20940000">
            <a:off x="3697605" y="669925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20940000">
            <a:off x="3992245" y="510540"/>
            <a:ext cx="1164590" cy="692785"/>
          </a:xfrm>
          <a:prstGeom prst="triangle">
            <a:avLst>
              <a:gd name="adj" fmla="val 50031"/>
            </a:avLst>
          </a:prstGeom>
          <a:solidFill>
            <a:srgbClr val="3EA4D4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55955" y="1187450"/>
            <a:ext cx="10861675" cy="5374005"/>
          </a:xfrm>
        </p:spPr>
        <p:txBody>
          <a:bodyPr>
            <a:normAutofit/>
          </a:bodyPr>
          <a:lstStyle/>
          <a:p>
            <a:pPr marL="0" indent="457200" fontAlgn="auto">
              <a:lnSpc>
                <a:spcPct val="150000"/>
              </a:lnSpc>
              <a:buNone/>
            </a:pPr>
            <a:r>
              <a:rPr lang="zh-CN" altLang="en-US" b="1" dirty="0" smtClean="0">
                <a:solidFill>
                  <a:srgbClr val="00B0F0"/>
                </a:solidFill>
              </a:rPr>
              <a:t>二、索引的分类</a:t>
            </a:r>
            <a:endParaRPr lang="en-US" altLang="zh-CN" b="1" dirty="0" smtClean="0">
              <a:solidFill>
                <a:srgbClr val="00B0F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8847" y="2097042"/>
            <a:ext cx="9934483" cy="367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zh-CN" altLang="zh-CN" b="1" dirty="0">
                <a:solidFill>
                  <a:srgbClr val="FF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icrosoftYaHei"/>
              </a:rPr>
              <a:t>普通索引（</a:t>
            </a:r>
            <a:r>
              <a:rPr lang="en-US" altLang="zh-CN" b="1" dirty="0">
                <a:solidFill>
                  <a:srgbClr val="FF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icrosoftYaHei"/>
              </a:rPr>
              <a:t>INDEX</a:t>
            </a:r>
            <a:r>
              <a:rPr lang="zh-CN" altLang="zh-CN" b="1" dirty="0">
                <a:solidFill>
                  <a:srgbClr val="FF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icrosoftYaHei"/>
              </a:rPr>
              <a:t>）</a:t>
            </a:r>
          </a:p>
          <a:p>
            <a:pPr indent="266700">
              <a:spcBef>
                <a:spcPts val="600"/>
              </a:spcBef>
              <a:spcAft>
                <a:spcPts val="0"/>
              </a:spcAft>
            </a:pP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这是最基本的索引类型，它没有唯一性之类的限制。创建普通索引的关键字是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INDEX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。</a:t>
            </a: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zh-CN" altLang="zh-CN" b="1" dirty="0">
                <a:solidFill>
                  <a:srgbClr val="FF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icrosoftYaHei"/>
              </a:rPr>
              <a:t>唯一性索引（</a:t>
            </a:r>
            <a:r>
              <a:rPr lang="en-US" altLang="zh-CN" b="1" dirty="0">
                <a:solidFill>
                  <a:srgbClr val="FF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icrosoftYaHei"/>
              </a:rPr>
              <a:t>UNIQUE</a:t>
            </a:r>
            <a:r>
              <a:rPr lang="zh-CN" altLang="zh-CN" b="1" dirty="0">
                <a:solidFill>
                  <a:srgbClr val="FF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icrosoftYaHei"/>
              </a:rPr>
              <a:t>）</a:t>
            </a:r>
          </a:p>
          <a:p>
            <a:pPr indent="266700">
              <a:spcBef>
                <a:spcPts val="600"/>
              </a:spcBef>
              <a:spcAft>
                <a:spcPts val="0"/>
              </a:spcAft>
            </a:pP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这种索引和前面的普通索引基本相同，但有一个区别：索引列的所有值都只能出现一次，即必须是唯一的。创建唯一性索引的关键字是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UNIQUE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。</a:t>
            </a: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zh-CN" altLang="zh-CN" b="1" dirty="0">
                <a:solidFill>
                  <a:srgbClr val="FF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icrosoftYaHei"/>
              </a:rPr>
              <a:t>主键（</a:t>
            </a:r>
            <a:r>
              <a:rPr lang="en-US" altLang="zh-CN" b="1" dirty="0">
                <a:solidFill>
                  <a:srgbClr val="FF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icrosoftYaHei"/>
              </a:rPr>
              <a:t>PRIMARY KEY</a:t>
            </a:r>
            <a:r>
              <a:rPr lang="zh-CN" altLang="zh-CN" b="1" dirty="0">
                <a:solidFill>
                  <a:srgbClr val="FF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icrosoftYaHei"/>
              </a:rPr>
              <a:t>）</a:t>
            </a:r>
          </a:p>
          <a:p>
            <a:pPr indent="266700">
              <a:spcBef>
                <a:spcPts val="600"/>
              </a:spcBef>
              <a:spcAft>
                <a:spcPts val="0"/>
              </a:spcAft>
            </a:pP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主键是一种唯一性索引，它必须指定为“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PRIMARY KEY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”。主键一般在创建表的时候指定，也可以通过修改表的方式加入主键。但是每个表只能有一个主键。</a:t>
            </a: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zh-CN" altLang="zh-CN" b="1" dirty="0">
                <a:solidFill>
                  <a:srgbClr val="FF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icrosoftYaHei"/>
              </a:rPr>
              <a:t>全文索引（</a:t>
            </a:r>
            <a:r>
              <a:rPr lang="en-US" altLang="zh-CN" b="1" dirty="0">
                <a:solidFill>
                  <a:srgbClr val="FF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icrosoftYaHei"/>
              </a:rPr>
              <a:t>FULLTEXT</a:t>
            </a:r>
            <a:r>
              <a:rPr lang="zh-CN" altLang="zh-CN" b="1" dirty="0">
                <a:solidFill>
                  <a:srgbClr val="FF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icrosoftYaHei"/>
              </a:rPr>
              <a:t>）</a:t>
            </a:r>
          </a:p>
          <a:p>
            <a:pPr indent="266700">
              <a:spcBef>
                <a:spcPts val="600"/>
              </a:spcBef>
              <a:spcAft>
                <a:spcPts val="0"/>
              </a:spcAft>
            </a:pP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MySQL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支持全文检索和全文索引。全文索引的索引类型为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FULLTEXT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。全文索引只能在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VARCHAR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或</a:t>
            </a:r>
            <a:r>
              <a:rPr lang="en-US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TEXT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类型的列上创建，并且只能在</a:t>
            </a:r>
            <a:r>
              <a:rPr lang="en-US" altLang="zh-CN" dirty="0" err="1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MyISAM</a:t>
            </a:r>
            <a:r>
              <a:rPr lang="zh-CN" altLang="zh-CN" dirty="0">
                <a:solidFill>
                  <a:srgbClr val="0D0D0D"/>
                </a:solidFill>
                <a:latin typeface="MicrosoftYaHei"/>
                <a:ea typeface="宋体" panose="02010600030101010101" pitchFamily="2" charset="-122"/>
                <a:cs typeface="MicrosoftYaHei"/>
              </a:rPr>
              <a:t>表中创建。</a:t>
            </a:r>
          </a:p>
        </p:txBody>
      </p:sp>
    </p:spTree>
    <p:extLst>
      <p:ext uri="{BB962C8B-B14F-4D97-AF65-F5344CB8AC3E}">
        <p14:creationId xmlns:p14="http://schemas.microsoft.com/office/powerpoint/2010/main" val="7323806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2" grpId="0"/>
      <p:bldP spid="2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de8edbe-9188-4e51-80bd-b8237a2a4405"/>
  <p:tag name="COMMONDATA" val="eyJoZGlkIjoiNzlkMzI4MTZlNGE1YzdmY2Y2NmZhMWZmNTVmYjA0Yz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74,&quot;width&quot;:2052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944,&quot;width&quot;:8496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944,&quot;width&quot;:8496}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3481</Words>
  <Application>Microsoft Office PowerPoint</Application>
  <PresentationFormat>宽屏</PresentationFormat>
  <Paragraphs>268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9" baseType="lpstr">
      <vt:lpstr>MicrosoftYaHei</vt:lpstr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任务四  索引与视图</vt:lpstr>
      <vt:lpstr>学习目标</vt:lpstr>
      <vt:lpstr>情境引入</vt:lpstr>
      <vt:lpstr>任务4-1：索引</vt:lpstr>
      <vt:lpstr>知识学习</vt:lpstr>
      <vt:lpstr>知识学习</vt:lpstr>
      <vt:lpstr>知识学习</vt:lpstr>
      <vt:lpstr>知识学习</vt:lpstr>
      <vt:lpstr>任务实施</vt:lpstr>
      <vt:lpstr>一、创建索引</vt:lpstr>
      <vt:lpstr>一、创建索引</vt:lpstr>
      <vt:lpstr>一、创建索引</vt:lpstr>
      <vt:lpstr>二、ALTER TABLE语句创建索引</vt:lpstr>
      <vt:lpstr>二、ALTER TABLE语句创建索引</vt:lpstr>
      <vt:lpstr>三、创建表时创建索引</vt:lpstr>
      <vt:lpstr>三、创建表时创建索引</vt:lpstr>
      <vt:lpstr>四、删除索引——1. 使用DROP INDEX语句删除索引</vt:lpstr>
      <vt:lpstr>四、删除索引——2.使用 ALTER TABLE语句删除索引</vt:lpstr>
      <vt:lpstr>任务4-2：视图</vt:lpstr>
      <vt:lpstr>知识学习</vt:lpstr>
      <vt:lpstr>知识学习</vt:lpstr>
      <vt:lpstr>知识学习</vt:lpstr>
      <vt:lpstr>任务实施</vt:lpstr>
      <vt:lpstr>一、创建视图</vt:lpstr>
      <vt:lpstr>一、创建视图</vt:lpstr>
      <vt:lpstr>一、创建视图</vt:lpstr>
      <vt:lpstr>二、通过视图插入数据</vt:lpstr>
      <vt:lpstr>二、通过视图插入数据</vt:lpstr>
      <vt:lpstr>三、通过视图修改数据</vt:lpstr>
      <vt:lpstr>三、通过视图修改数据</vt:lpstr>
      <vt:lpstr>四、修改视图定义</vt:lpstr>
      <vt:lpstr>四、修改视图定义</vt:lpstr>
      <vt:lpstr>二、子查询——1.IN子查询</vt:lpstr>
      <vt:lpstr>二、子查询——2. Exists子查询</vt:lpstr>
      <vt:lpstr>二、子查询——3.比较子查询</vt:lpstr>
      <vt:lpstr>二、子查询——3.比较子查询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jsj01</dc:creator>
  <cp:lastModifiedBy>yl1122</cp:lastModifiedBy>
  <cp:revision>122</cp:revision>
  <dcterms:created xsi:type="dcterms:W3CDTF">2023-02-01T08:11:00Z</dcterms:created>
  <dcterms:modified xsi:type="dcterms:W3CDTF">2023-12-10T11:36:57Z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13A23278388F4834BF9FF88FF5CDF5C7_13</vt:lpwstr>
  </property>
  <property fmtid="{D5CDD505-2E9C-101B-9397-08002B2CF9AE}" pid="3" name="KSOProductBuildVer">
    <vt:lpwstr>2052-12.1.0.15358</vt:lpwstr>
  </property>
</Properties>
</file>